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AC4D1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AC4D1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AC4D1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AC4D1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5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26438" y="239725"/>
            <a:ext cx="7573009" cy="12238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AC4D1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0846" y="1572894"/>
            <a:ext cx="8336915" cy="3156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2109343"/>
            <a:ext cx="6627748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50925" marR="1041400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 err="1">
                <a:solidFill>
                  <a:srgbClr val="AC4D12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rgbClr val="AC4D12"/>
                </a:solidFill>
                <a:latin typeface="Times New Roman"/>
                <a:cs typeface="Times New Roman"/>
              </a:rPr>
              <a:t>программа</a:t>
            </a:r>
            <a:r>
              <a:rPr sz="2000" b="1" spc="-10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rgbClr val="AC4D12"/>
                </a:solidFill>
                <a:latin typeface="Times New Roman"/>
                <a:cs typeface="Times New Roman"/>
              </a:rPr>
              <a:t>дошкольного</a:t>
            </a:r>
            <a:r>
              <a:rPr sz="2000" b="1" spc="-75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образования</a:t>
            </a:r>
            <a:endParaRPr sz="2000" dirty="0">
              <a:latin typeface="Times New Roman"/>
              <a:cs typeface="Times New Roman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муниципального</a:t>
            </a:r>
            <a:r>
              <a:rPr sz="2000" b="1" spc="-9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AC4D12"/>
                </a:solidFill>
                <a:latin typeface="Times New Roman"/>
                <a:cs typeface="Times New Roman"/>
              </a:rPr>
              <a:t>бюджетного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дошкольного образовательного</a:t>
            </a:r>
            <a:r>
              <a:rPr sz="2000" b="1" spc="-7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 err="1">
                <a:solidFill>
                  <a:srgbClr val="AC4D12"/>
                </a:solidFill>
                <a:latin typeface="Times New Roman"/>
                <a:cs typeface="Times New Roman"/>
              </a:rPr>
              <a:t>учреждения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65" dirty="0" smtClean="0">
                <a:solidFill>
                  <a:srgbClr val="AC4D12"/>
                </a:solidFill>
                <a:latin typeface="Times New Roman"/>
                <a:cs typeface="Times New Roman"/>
              </a:rPr>
              <a:t>- </a:t>
            </a:r>
            <a:r>
              <a:rPr lang="ru-RU" sz="2000" b="1" dirty="0" smtClean="0">
                <a:solidFill>
                  <a:srgbClr val="AC4D12"/>
                </a:solidFill>
                <a:latin typeface="Times New Roman"/>
                <a:cs typeface="Times New Roman"/>
              </a:rPr>
              <a:t>д</a:t>
            </a:r>
            <a:r>
              <a:rPr sz="2000" b="1" dirty="0" err="1" smtClean="0">
                <a:solidFill>
                  <a:srgbClr val="AC4D12"/>
                </a:solidFill>
                <a:latin typeface="Times New Roman"/>
                <a:cs typeface="Times New Roman"/>
              </a:rPr>
              <a:t>етский</a:t>
            </a:r>
            <a:r>
              <a:rPr sz="2000" b="1" spc="-50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 smtClean="0">
                <a:solidFill>
                  <a:srgbClr val="AC4D12"/>
                </a:solidFill>
                <a:latin typeface="Times New Roman"/>
                <a:cs typeface="Times New Roman"/>
              </a:rPr>
              <a:t>сад</a:t>
            </a:r>
            <a:endParaRPr lang="ru-RU" sz="2000" b="1" spc="-25" dirty="0" smtClean="0">
              <a:solidFill>
                <a:srgbClr val="AC4D12"/>
              </a:solidFill>
              <a:latin typeface="Times New Roman"/>
              <a:cs typeface="Times New Roman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2000" b="1" spc="-25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 smtClean="0">
                <a:solidFill>
                  <a:srgbClr val="AC4D12"/>
                </a:solidFill>
                <a:latin typeface="Times New Roman"/>
                <a:cs typeface="Times New Roman"/>
              </a:rPr>
              <a:t>«</a:t>
            </a:r>
            <a:r>
              <a:rPr lang="ru-RU" sz="2000" b="1" dirty="0" smtClean="0">
                <a:solidFill>
                  <a:srgbClr val="AC4D12"/>
                </a:solidFill>
                <a:latin typeface="Times New Roman"/>
                <a:cs typeface="Times New Roman"/>
              </a:rPr>
              <a:t>Ак каен</a:t>
            </a:r>
            <a:r>
              <a:rPr sz="2000" b="1" dirty="0" smtClean="0">
                <a:solidFill>
                  <a:srgbClr val="AC4D12"/>
                </a:solidFill>
                <a:latin typeface="Times New Roman"/>
                <a:cs typeface="Times New Roman"/>
              </a:rPr>
              <a:t>»</a:t>
            </a:r>
            <a:r>
              <a:rPr sz="2000" b="1" spc="-35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35" dirty="0" smtClean="0">
                <a:solidFill>
                  <a:srgbClr val="AC4D12"/>
                </a:solidFill>
                <a:latin typeface="Times New Roman"/>
                <a:cs typeface="Times New Roman"/>
              </a:rPr>
              <a:t>Тукаевского </a:t>
            </a:r>
            <a:r>
              <a:rPr sz="2000" b="1" dirty="0" smtClean="0">
                <a:solidFill>
                  <a:srgbClr val="AC4D12"/>
                </a:solidFill>
                <a:latin typeface="Times New Roman"/>
                <a:cs typeface="Times New Roman"/>
              </a:rPr>
              <a:t>муниципального</a:t>
            </a:r>
            <a:r>
              <a:rPr sz="2000" b="1" spc="-85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района Республики</a:t>
            </a:r>
            <a:r>
              <a:rPr sz="2000" b="1" spc="-4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Татарстан»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239725"/>
            <a:ext cx="8080247" cy="856695"/>
          </a:xfrm>
          <a:prstGeom prst="rect">
            <a:avLst/>
          </a:prstGeom>
        </p:spPr>
        <p:txBody>
          <a:bodyPr vert="horz" wrap="square" lIns="0" tIns="543610" rIns="0" bIns="0" rtlCol="0">
            <a:spAutoFit/>
          </a:bodyPr>
          <a:lstStyle/>
          <a:p>
            <a:pPr marL="318135">
              <a:lnSpc>
                <a:spcPct val="100000"/>
              </a:lnSpc>
              <a:spcBef>
                <a:spcPts val="105"/>
              </a:spcBef>
            </a:pPr>
            <a:r>
              <a:rPr dirty="0"/>
              <a:t>ОП</a:t>
            </a:r>
            <a:r>
              <a:rPr spc="-55" dirty="0"/>
              <a:t> </a:t>
            </a:r>
            <a:r>
              <a:rPr dirty="0"/>
              <a:t>ДО</a:t>
            </a:r>
            <a:r>
              <a:rPr spc="-50" dirty="0"/>
              <a:t> </a:t>
            </a:r>
            <a:r>
              <a:rPr spc="-25" dirty="0"/>
              <a:t>МБДОУ</a:t>
            </a:r>
            <a:r>
              <a:rPr spc="-60" dirty="0"/>
              <a:t> </a:t>
            </a:r>
            <a:r>
              <a:rPr lang="ru-RU" spc="-60" dirty="0" smtClean="0"/>
              <a:t> - детский сад </a:t>
            </a:r>
            <a:r>
              <a:rPr dirty="0" smtClean="0"/>
              <a:t>«</a:t>
            </a:r>
            <a:r>
              <a:rPr lang="ru-RU" dirty="0" smtClean="0"/>
              <a:t>А</a:t>
            </a:r>
            <a:r>
              <a:rPr dirty="0" smtClean="0"/>
              <a:t>к</a:t>
            </a:r>
            <a:r>
              <a:rPr lang="ru-RU" dirty="0" smtClean="0"/>
              <a:t> каен</a:t>
            </a:r>
            <a:r>
              <a:rPr dirty="0" smtClean="0"/>
              <a:t>»</a:t>
            </a:r>
            <a:r>
              <a:rPr spc="-45" dirty="0" smtClean="0"/>
              <a:t> </a:t>
            </a:r>
            <a:r>
              <a:rPr dirty="0"/>
              <a:t>ориентирована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30" dirty="0"/>
              <a:t> </a:t>
            </a:r>
            <a:r>
              <a:rPr spc="-10" dirty="0"/>
              <a:t>детей: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78938" y="2559176"/>
            <a:ext cx="581723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SzPct val="96428"/>
              <a:buFont typeface="Noto Sans Symbols2"/>
              <a:buChar char="⮚"/>
              <a:tabLst>
                <a:tab pos="298450" algn="l"/>
              </a:tabLst>
            </a:pP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Ранний</a:t>
            </a:r>
            <a:r>
              <a:rPr sz="28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</a:t>
            </a:r>
            <a:r>
              <a:rPr sz="2800" spc="-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(от</a:t>
            </a:r>
            <a:r>
              <a:rPr sz="2800" spc="-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года</a:t>
            </a:r>
            <a:r>
              <a:rPr sz="2800" spc="-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2800" spc="-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3</a:t>
            </a:r>
            <a:r>
              <a:rPr sz="2800" spc="-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AF50"/>
                </a:solidFill>
                <a:latin typeface="Times New Roman"/>
                <a:cs typeface="Times New Roman"/>
              </a:rPr>
              <a:t>лет)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AF50"/>
              </a:buClr>
              <a:buFont typeface="Noto Sans Symbols2"/>
              <a:buChar char="⮚"/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00AF50"/>
              </a:buClr>
              <a:buFont typeface="Noto Sans Symbols2"/>
              <a:buChar char="⮚"/>
            </a:pPr>
            <a:endParaRPr sz="28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SzPct val="96428"/>
              <a:buFont typeface="Noto Sans Symbols2"/>
              <a:buChar char="⮚"/>
              <a:tabLst>
                <a:tab pos="298450" algn="l"/>
              </a:tabLst>
            </a:pPr>
            <a:r>
              <a:rPr sz="2800" spc="-25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Дошкольный</a:t>
            </a:r>
            <a:r>
              <a:rPr sz="2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</a:t>
            </a:r>
            <a:r>
              <a:rPr sz="2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(</a:t>
            </a:r>
            <a:r>
              <a:rPr sz="2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2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3</a:t>
            </a:r>
            <a:r>
              <a:rPr sz="2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2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AF50"/>
                </a:solidFill>
                <a:latin typeface="Times New Roman"/>
                <a:cs typeface="Times New Roman"/>
              </a:rPr>
              <a:t>7</a:t>
            </a:r>
            <a:r>
              <a:rPr sz="2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00AF50"/>
                </a:solidFill>
                <a:latin typeface="Times New Roman"/>
                <a:cs typeface="Times New Roman"/>
              </a:rPr>
              <a:t>лет)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3842" y="4037838"/>
            <a:ext cx="453580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9720" algn="l"/>
              </a:tabLst>
            </a:pP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Социально-коммуникативное</a:t>
            </a:r>
            <a:r>
              <a:rPr sz="2000" spc="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Noto Sans Symbols2"/>
              <a:buChar char="⮚"/>
              <a:tabLst>
                <a:tab pos="299720" algn="l"/>
              </a:tabLst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Познавательное</a:t>
            </a:r>
            <a:r>
              <a:rPr sz="20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Noto Sans Symbols2"/>
              <a:buChar char="⮚"/>
              <a:tabLst>
                <a:tab pos="299720" algn="l"/>
              </a:tabLst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Речевое</a:t>
            </a:r>
            <a:r>
              <a:rPr sz="2000" spc="-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buFont typeface="Noto Sans Symbols2"/>
              <a:buChar char="⮚"/>
              <a:tabLst>
                <a:tab pos="299720" algn="l"/>
              </a:tabLst>
            </a:pPr>
            <a:r>
              <a:rPr sz="2000" spc="-35" dirty="0">
                <a:solidFill>
                  <a:srgbClr val="00AF50"/>
                </a:solidFill>
                <a:latin typeface="Times New Roman"/>
                <a:cs typeface="Times New Roman"/>
              </a:rPr>
              <a:t>Художественно-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эстетическое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  <a:p>
            <a:pPr marL="299720" indent="-287020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720" algn="l"/>
              </a:tabLst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Физическое</a:t>
            </a:r>
            <a:r>
              <a:rPr sz="2000" spc="-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889" y="995299"/>
            <a:ext cx="7687945" cy="22961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7620" marR="775970" indent="-161607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Основное</a:t>
            </a:r>
            <a:r>
              <a:rPr sz="2000" b="1" spc="-10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содержание</a:t>
            </a:r>
            <a:r>
              <a:rPr sz="2000" b="1" spc="-6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b="1" spc="-9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>
                <a:solidFill>
                  <a:srgbClr val="AC4D12"/>
                </a:solidFill>
                <a:latin typeface="Times New Roman"/>
                <a:cs typeface="Times New Roman"/>
              </a:rPr>
              <a:t>программы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 smtClean="0">
                <a:solidFill>
                  <a:srgbClr val="AC4D12"/>
                </a:solidFill>
                <a:latin typeface="Times New Roman"/>
                <a:cs typeface="Times New Roman"/>
              </a:rPr>
              <a:t>МБДОУ</a:t>
            </a:r>
            <a:r>
              <a:rPr lang="ru-RU" sz="2000" b="1" spc="-30" dirty="0" smtClean="0">
                <a:solidFill>
                  <a:srgbClr val="AC4D12"/>
                </a:solidFill>
                <a:latin typeface="Times New Roman"/>
                <a:cs typeface="Times New Roman"/>
              </a:rPr>
              <a:t> – детского сада</a:t>
            </a:r>
            <a:r>
              <a:rPr sz="2000" b="1" spc="-70" dirty="0" smtClean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«</a:t>
            </a:r>
            <a:r>
              <a:rPr sz="2000" b="1" spc="-2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 smtClean="0">
                <a:solidFill>
                  <a:srgbClr val="AC4D12"/>
                </a:solidFill>
                <a:latin typeface="Times New Roman"/>
                <a:cs typeface="Times New Roman"/>
              </a:rPr>
              <a:t>Ак каен</a:t>
            </a:r>
            <a:r>
              <a:rPr sz="2000" b="1" spc="-10" dirty="0" smtClean="0">
                <a:solidFill>
                  <a:srgbClr val="AC4D12"/>
                </a:solidFill>
                <a:latin typeface="Times New Roman"/>
                <a:cs typeface="Times New Roman"/>
              </a:rPr>
              <a:t>»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Содержание</a:t>
            </a:r>
            <a:r>
              <a:rPr sz="2000" spc="1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программы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включает</a:t>
            </a:r>
            <a:r>
              <a:rPr sz="2000" spc="1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совокупность</a:t>
            </a:r>
            <a:r>
              <a:rPr sz="2000" spc="2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областей,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которые</a:t>
            </a:r>
            <a:r>
              <a:rPr sz="20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обеспечивают</a:t>
            </a:r>
            <a:r>
              <a:rPr sz="200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разностороннее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личности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20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20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учетом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их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возрастных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000" spc="4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особенностей</a:t>
            </a:r>
            <a:r>
              <a:rPr sz="20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AF50"/>
                </a:solidFill>
                <a:latin typeface="Times New Roman"/>
                <a:cs typeface="Times New Roman"/>
              </a:rPr>
              <a:t>по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основным</a:t>
            </a:r>
            <a:r>
              <a:rPr sz="20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направлениям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-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2000" spc="-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детей: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62889" rIns="0" bIns="0" rtlCol="0">
            <a:spAutoFit/>
          </a:bodyPr>
          <a:lstStyle/>
          <a:p>
            <a:pPr marL="144145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Социально-</a:t>
            </a:r>
            <a:r>
              <a:rPr spc="-20" dirty="0"/>
              <a:t>коммуникативное</a:t>
            </a:r>
            <a:r>
              <a:rPr spc="90" dirty="0"/>
              <a:t> </a:t>
            </a:r>
            <a:r>
              <a:rPr spc="-10" dirty="0"/>
              <a:t>развитие</a:t>
            </a:r>
          </a:p>
        </p:txBody>
      </p:sp>
      <p:sp>
        <p:nvSpPr>
          <p:cNvPr id="3" name="object 3"/>
          <p:cNvSpPr/>
          <p:nvPr/>
        </p:nvSpPr>
        <p:spPr>
          <a:xfrm>
            <a:off x="5413247" y="3413125"/>
            <a:ext cx="1362710" cy="1488440"/>
          </a:xfrm>
          <a:custGeom>
            <a:avLst/>
            <a:gdLst/>
            <a:ahLst/>
            <a:cxnLst/>
            <a:rect l="l" t="t" r="r" b="b"/>
            <a:pathLst>
              <a:path w="1362709" h="1488439">
                <a:moveTo>
                  <a:pt x="1362455" y="0"/>
                </a:moveTo>
                <a:lnTo>
                  <a:pt x="0" y="0"/>
                </a:lnTo>
                <a:lnTo>
                  <a:pt x="0" y="1488058"/>
                </a:lnTo>
                <a:lnTo>
                  <a:pt x="1362455" y="1488058"/>
                </a:lnTo>
                <a:lnTo>
                  <a:pt x="1362455" y="0"/>
                </a:lnTo>
                <a:close/>
              </a:path>
            </a:pathLst>
          </a:custGeom>
          <a:solidFill>
            <a:srgbClr val="EDF4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64082" y="1572894"/>
          <a:ext cx="8385810" cy="3321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1600"/>
                <a:gridCol w="1449705"/>
                <a:gridCol w="1421765"/>
                <a:gridCol w="1362710"/>
                <a:gridCol w="1362710"/>
                <a:gridCol w="1417320"/>
              </a:tblGrid>
              <a:tr h="1463040">
                <a:tc>
                  <a:txBody>
                    <a:bodyPr/>
                    <a:lstStyle/>
                    <a:p>
                      <a:pPr marL="91440" marR="2616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511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955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8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0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536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19050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18.7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487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1203" y="3514335"/>
            <a:ext cx="1276703" cy="12755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2135" y="3503648"/>
            <a:ext cx="1320452" cy="127706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6407" y="3514355"/>
            <a:ext cx="1267246" cy="126643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7339" y="3480777"/>
            <a:ext cx="1324233" cy="132282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87895" y="3532659"/>
            <a:ext cx="1219890" cy="12190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62543" y="3503637"/>
            <a:ext cx="1276704" cy="127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6897" rIns="0" bIns="0" rtlCol="0">
            <a:spAutoFit/>
          </a:bodyPr>
          <a:lstStyle/>
          <a:p>
            <a:pPr marL="19812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Познавательное</a:t>
            </a:r>
            <a:r>
              <a:rPr dirty="0"/>
              <a:t> </a:t>
            </a:r>
            <a:r>
              <a:rPr spc="-10" dirty="0"/>
              <a:t>развитие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54938" y="1572894"/>
          <a:ext cx="8339453" cy="315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295"/>
                <a:gridCol w="1485900"/>
                <a:gridCol w="1384934"/>
                <a:gridCol w="1371600"/>
                <a:gridCol w="1316990"/>
                <a:gridCol w="1435734"/>
              </a:tblGrid>
              <a:tr h="1463040">
                <a:tc>
                  <a:txBody>
                    <a:bodyPr/>
                    <a:lstStyle/>
                    <a:p>
                      <a:pPr marL="91440" marR="2343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879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593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70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43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720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20891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19.7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23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3459507"/>
            <a:ext cx="1219890" cy="12190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41091" y="3473240"/>
            <a:ext cx="1229347" cy="12282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6031" y="3473173"/>
            <a:ext cx="1191182" cy="119021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01055" y="3439700"/>
            <a:ext cx="1199184" cy="12008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61988" y="3494537"/>
            <a:ext cx="1235994" cy="11475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22919" y="3439629"/>
            <a:ext cx="1276704" cy="127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73201" rIns="0" bIns="0" rtlCol="0">
            <a:spAutoFit/>
          </a:bodyPr>
          <a:lstStyle/>
          <a:p>
            <a:pPr marL="275844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Речевое</a:t>
            </a:r>
            <a:r>
              <a:rPr spc="-70" dirty="0"/>
              <a:t> </a:t>
            </a:r>
            <a:r>
              <a:rPr spc="-10" dirty="0"/>
              <a:t>развитие</a:t>
            </a:r>
          </a:p>
        </p:txBody>
      </p:sp>
      <p:sp>
        <p:nvSpPr>
          <p:cNvPr id="3" name="object 3"/>
          <p:cNvSpPr/>
          <p:nvPr/>
        </p:nvSpPr>
        <p:spPr>
          <a:xfrm>
            <a:off x="5394959" y="3413125"/>
            <a:ext cx="1362710" cy="1378585"/>
          </a:xfrm>
          <a:custGeom>
            <a:avLst/>
            <a:gdLst/>
            <a:ahLst/>
            <a:cxnLst/>
            <a:rect l="l" t="t" r="r" b="b"/>
            <a:pathLst>
              <a:path w="1362709" h="1378585">
                <a:moveTo>
                  <a:pt x="1362456" y="0"/>
                </a:moveTo>
                <a:lnTo>
                  <a:pt x="0" y="0"/>
                </a:lnTo>
                <a:lnTo>
                  <a:pt x="0" y="1378331"/>
                </a:lnTo>
                <a:lnTo>
                  <a:pt x="1362456" y="1378331"/>
                </a:lnTo>
                <a:lnTo>
                  <a:pt x="1362456" y="0"/>
                </a:lnTo>
                <a:close/>
              </a:path>
            </a:pathLst>
          </a:custGeom>
          <a:solidFill>
            <a:srgbClr val="EDF4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09217" y="1572894"/>
          <a:ext cx="8474073" cy="3211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6210"/>
                <a:gridCol w="1449069"/>
                <a:gridCol w="1403350"/>
                <a:gridCol w="1362075"/>
                <a:gridCol w="1389379"/>
                <a:gridCol w="1443990"/>
              </a:tblGrid>
              <a:tr h="1463040">
                <a:tc>
                  <a:txBody>
                    <a:bodyPr/>
                    <a:lstStyle/>
                    <a:p>
                      <a:pPr marL="91440" marR="3162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511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778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8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2732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217804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20.7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77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667" y="3438156"/>
            <a:ext cx="1352940" cy="13532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1655" y="3467122"/>
            <a:ext cx="1322770" cy="132428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35551" y="3467058"/>
            <a:ext cx="1286161" cy="128620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7339" y="3429030"/>
            <a:ext cx="1334970" cy="131517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15327" y="3457943"/>
            <a:ext cx="1295857" cy="129540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32647" y="3457940"/>
            <a:ext cx="1242045" cy="1286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9193" rIns="0" bIns="0" rtlCol="0">
            <a:spAutoFit/>
          </a:bodyPr>
          <a:lstStyle/>
          <a:p>
            <a:pPr marL="131318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Художественно</a:t>
            </a:r>
            <a:r>
              <a:rPr spc="-55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эстетическое</a:t>
            </a:r>
            <a:r>
              <a:rPr spc="-20" dirty="0"/>
              <a:t> </a:t>
            </a:r>
            <a:r>
              <a:rPr spc="-10" dirty="0"/>
              <a:t>развитие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58176" y="1655191"/>
          <a:ext cx="8352152" cy="32029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6210"/>
                <a:gridCol w="1394460"/>
                <a:gridCol w="1366520"/>
                <a:gridCol w="1407794"/>
                <a:gridCol w="1343659"/>
                <a:gridCol w="1413509"/>
              </a:tblGrid>
              <a:tr h="1463040">
                <a:tc>
                  <a:txBody>
                    <a:bodyPr/>
                    <a:lstStyle/>
                    <a:p>
                      <a:pPr marL="91440" marR="3175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76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397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457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11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21.7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6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6631" y="3526516"/>
            <a:ext cx="1267246" cy="12679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53283" y="3541791"/>
            <a:ext cx="1216837" cy="12527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15739" y="3503666"/>
            <a:ext cx="1269384" cy="129071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14771" y="3541763"/>
            <a:ext cx="1255357" cy="125415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77227" y="3541817"/>
            <a:ext cx="1291202" cy="12800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68639" y="3520474"/>
            <a:ext cx="1275813" cy="1280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9193" rIns="0" bIns="0" rtlCol="0">
            <a:spAutoFit/>
          </a:bodyPr>
          <a:lstStyle/>
          <a:p>
            <a:pPr marL="2365375">
              <a:lnSpc>
                <a:spcPct val="100000"/>
              </a:lnSpc>
              <a:spcBef>
                <a:spcPts val="105"/>
              </a:spcBef>
            </a:pPr>
            <a:r>
              <a:rPr dirty="0"/>
              <a:t>Физическое</a:t>
            </a:r>
            <a:r>
              <a:rPr spc="-70" dirty="0"/>
              <a:t> </a:t>
            </a:r>
            <a:r>
              <a:rPr spc="-10" dirty="0"/>
              <a:t>развитие</a:t>
            </a:r>
          </a:p>
        </p:txBody>
      </p:sp>
      <p:sp>
        <p:nvSpPr>
          <p:cNvPr id="3" name="object 3"/>
          <p:cNvSpPr/>
          <p:nvPr/>
        </p:nvSpPr>
        <p:spPr>
          <a:xfrm>
            <a:off x="6757416" y="3413125"/>
            <a:ext cx="1344295" cy="1323975"/>
          </a:xfrm>
          <a:custGeom>
            <a:avLst/>
            <a:gdLst/>
            <a:ahLst/>
            <a:cxnLst/>
            <a:rect l="l" t="t" r="r" b="b"/>
            <a:pathLst>
              <a:path w="1344295" h="1323975">
                <a:moveTo>
                  <a:pt x="1344168" y="0"/>
                </a:moveTo>
                <a:lnTo>
                  <a:pt x="0" y="0"/>
                </a:lnTo>
                <a:lnTo>
                  <a:pt x="0" y="1323467"/>
                </a:lnTo>
                <a:lnTo>
                  <a:pt x="1344168" y="1323467"/>
                </a:lnTo>
                <a:lnTo>
                  <a:pt x="1344168" y="0"/>
                </a:lnTo>
                <a:close/>
              </a:path>
            </a:pathLst>
          </a:custGeom>
          <a:solidFill>
            <a:srgbClr val="EDF4E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18946" y="1572894"/>
          <a:ext cx="8246109" cy="3156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1605"/>
                <a:gridCol w="1386205"/>
                <a:gridCol w="1353185"/>
                <a:gridCol w="1380489"/>
                <a:gridCol w="1343660"/>
                <a:gridCol w="1370965"/>
              </a:tblGrid>
              <a:tr h="1463040">
                <a:tc>
                  <a:txBody>
                    <a:bodyPr/>
                    <a:lstStyle/>
                    <a:p>
                      <a:pPr marL="91440" marR="3016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 раннего возраста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года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606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70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Вторая младшая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59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Средняя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Старшая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079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Подготови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тельная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к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школе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92710" marR="144780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группа</a:t>
                      </a:r>
                      <a:r>
                        <a:rPr sz="1800" b="1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от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6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до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лет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22.3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AF50"/>
                          </a:solidFill>
                          <a:latin typeface="Trebuchet MS"/>
                          <a:cs typeface="Trebuchet MS"/>
                        </a:rPr>
                        <a:t>22.7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  <a:tr h="13233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F4E8"/>
                    </a:solidFill>
                  </a:tcPr>
                </a:tc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1759" y="3453398"/>
            <a:ext cx="1239233" cy="12527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05655" y="3488482"/>
            <a:ext cx="1216720" cy="119172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7" y="3479338"/>
            <a:ext cx="1249797" cy="120086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37603" y="3488397"/>
            <a:ext cx="1246390" cy="119942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91499" y="3479259"/>
            <a:ext cx="1174384" cy="120856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4167" y="3566159"/>
            <a:ext cx="1176528" cy="1091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477723"/>
            <a:ext cx="53797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Особенности</a:t>
            </a:r>
            <a:r>
              <a:rPr sz="2000" b="1" spc="-5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3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педагогического</a:t>
            </a:r>
            <a:endParaRPr sz="20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коллектива</a:t>
            </a:r>
            <a:r>
              <a:rPr sz="2000" b="1" spc="-5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семьями</a:t>
            </a:r>
            <a:r>
              <a:rPr sz="2000" b="1" spc="-4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обучающихся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95882" y="1749298"/>
          <a:ext cx="8128635" cy="403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2655"/>
                <a:gridCol w="3226435"/>
                <a:gridCol w="2709545"/>
              </a:tblGrid>
              <a:tr h="3733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Инструментарий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3657600">
                <a:tc>
                  <a:txBody>
                    <a:bodyPr/>
                    <a:lstStyle/>
                    <a:p>
                      <a:pPr marL="91440" marR="332740" indent="558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1800" b="1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Диагностико</a:t>
                      </a:r>
                      <a:r>
                        <a:rPr sz="1800" b="1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аналитическое 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0645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554990" algn="l"/>
                          <a:tab pos="919480" algn="l"/>
                          <a:tab pos="966469" algn="l"/>
                          <a:tab pos="1169035" algn="l"/>
                          <a:tab pos="1678305" algn="l"/>
                          <a:tab pos="1989455" algn="l"/>
                          <a:tab pos="2044064" algn="l"/>
                          <a:tab pos="2135505" algn="l"/>
                          <a:tab pos="2271395" algn="l"/>
                          <a:tab pos="2317115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Получение</a:t>
                      </a:r>
                      <a:r>
                        <a:rPr sz="1800" spc="2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1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анализ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данных</a:t>
                      </a:r>
                      <a:r>
                        <a:rPr sz="1800" spc="1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семье</a:t>
                      </a:r>
                      <a:r>
                        <a:rPr sz="1800" spc="3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каждого</a:t>
                      </a:r>
                      <a:r>
                        <a:rPr sz="1800" spc="3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обучающегося,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её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запросах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отношении охраны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здоровья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развития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ребёнка;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800" spc="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1800" spc="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психолого-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педагогической компетентности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	</a:t>
                      </a:r>
                      <a:r>
                        <a:rPr sz="1800" spc="-1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-1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представителей);</a:t>
                      </a:r>
                      <a:r>
                        <a:rPr sz="1800" spc="2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800" spc="3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планирование</a:t>
                      </a:r>
                      <a:r>
                        <a:rPr sz="1800" spc="30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семьей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учётом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3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результатов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проведенного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			</a:t>
                      </a:r>
                      <a:r>
                        <a:rPr sz="1800" spc="-1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анализа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Согласование</a:t>
                      </a:r>
                      <a:r>
                        <a:rPr sz="1800" spc="3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воспитательных задач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just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2561590" algn="l"/>
                        </a:tabLst>
                      </a:pP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Опросы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социологические</a:t>
                      </a:r>
                      <a:r>
                        <a:rPr sz="1800" spc="4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срезы, индивидуальные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2550" algn="just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блокноты,</a:t>
                      </a:r>
                      <a:r>
                        <a:rPr sz="1800" spc="4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"почтовый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ящик",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педагогические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беседы</a:t>
                      </a:r>
                      <a:r>
                        <a:rPr sz="1800" spc="3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3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родителями (законными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660525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представителями);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дни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(недели)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открытых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  <a:tabLst>
                          <a:tab pos="1672589" algn="l"/>
                          <a:tab pos="2050414" algn="l"/>
                        </a:tabLst>
                      </a:pP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дверей,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открытые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просмотры</a:t>
                      </a:r>
                      <a:r>
                        <a:rPr sz="1800" spc="2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занятий</a:t>
                      </a:r>
                      <a:r>
                        <a:rPr sz="1800" spc="2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видов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92075" algn="just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800" spc="-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1245" y="148844"/>
            <a:ext cx="536765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Особенности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5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педагогического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коллектива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</a:t>
            </a:r>
            <a:r>
              <a:rPr sz="2000" b="1" spc="-5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семьями</a:t>
            </a:r>
            <a:r>
              <a:rPr sz="2000" b="1" spc="-5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обучающихся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490266"/>
              </p:ext>
            </p:extLst>
          </p:nvPr>
        </p:nvGraphicFramePr>
        <p:xfrm>
          <a:off x="676401" y="953769"/>
          <a:ext cx="10791190" cy="5668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9910"/>
                <a:gridCol w="4234180"/>
                <a:gridCol w="4737100"/>
              </a:tblGrid>
              <a:tr h="3651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Инструментарий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5303520">
                <a:tc>
                  <a:txBody>
                    <a:bodyPr/>
                    <a:lstStyle/>
                    <a:p>
                      <a:pPr marL="91440" marR="9715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2.Просветитель </a:t>
                      </a:r>
                      <a:r>
                        <a:rPr sz="1800" b="1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ское </a:t>
                      </a: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915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1945005" algn="l"/>
                          <a:tab pos="2075814" algn="l"/>
                          <a:tab pos="2336800" algn="l"/>
                          <a:tab pos="3214370" algn="l"/>
                          <a:tab pos="3600450" algn="l"/>
                          <a:tab pos="4027170" algn="l"/>
                        </a:tabLst>
                      </a:pPr>
                      <a:r>
                        <a:rPr sz="180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Просвещение</a:t>
                      </a:r>
                      <a:r>
                        <a:rPr sz="1800" spc="49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48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 представителей)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	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вопросам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особенностей</a:t>
                      </a:r>
                      <a:r>
                        <a:rPr sz="1800" spc="3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психофизиологического</a:t>
                      </a:r>
                      <a:r>
                        <a:rPr sz="1800" spc="3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психического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младенческого,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раннего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дошкольного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возрастов;</a:t>
                      </a:r>
                      <a:r>
                        <a:rPr sz="1800" spc="-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Выбора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эффективных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методов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800" spc="4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определенного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возраста;</a:t>
                      </a:r>
                      <a:r>
                        <a:rPr sz="1800" spc="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Ознакомление</a:t>
                      </a:r>
                      <a:r>
                        <a:rPr sz="1800" spc="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актуальной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информацией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государственной</a:t>
                      </a:r>
                      <a:r>
                        <a:rPr sz="1800" spc="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политике</a:t>
                      </a:r>
                      <a:r>
                        <a:rPr sz="1800" spc="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области</a:t>
                      </a:r>
                      <a:r>
                        <a:rPr sz="1800" spc="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включая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информирование</a:t>
                      </a:r>
                      <a:r>
                        <a:rPr sz="1800" spc="2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мерах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господдержки</a:t>
                      </a:r>
                      <a:r>
                        <a:rPr sz="1800" spc="3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семьям</a:t>
                      </a:r>
                      <a:r>
                        <a:rPr sz="1800" spc="3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3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1800" spc="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возраста;</a:t>
                      </a:r>
                      <a:r>
                        <a:rPr sz="1800" spc="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Информирование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800" spc="1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особенностях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реализуемой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1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1800" spc="1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программы;</a:t>
                      </a:r>
                      <a:r>
                        <a:rPr sz="1800" spc="1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Условиях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пребывания</a:t>
                      </a:r>
                      <a:r>
                        <a:rPr sz="1800" spc="3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ребёнка</a:t>
                      </a:r>
                      <a:r>
                        <a:rPr sz="1800" spc="3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группе</a:t>
                      </a:r>
                      <a:r>
                        <a:rPr sz="1800" spc="3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Содержании</a:t>
                      </a:r>
                      <a:r>
                        <a:rPr sz="1800" spc="2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методах</a:t>
                      </a:r>
                      <a:r>
                        <a:rPr sz="1800" spc="2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образовательной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-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8740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1767205" algn="l"/>
                          <a:tab pos="3692525" algn="l"/>
                        </a:tabLst>
                      </a:pPr>
                      <a:r>
                        <a:rPr sz="1800" spc="-1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Групповые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родительские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собрания,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конференции,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круглые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столы,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семинары-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практикумы,</a:t>
                      </a:r>
                      <a:r>
                        <a:rPr sz="1800" spc="4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тренинги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ролевые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игры,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консультации,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педагогические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гостиные,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родительские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клубы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другое;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информационные</a:t>
                      </a:r>
                      <a:r>
                        <a:rPr sz="1800" spc="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проспекты,</a:t>
                      </a:r>
                      <a:r>
                        <a:rPr sz="1800" spc="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стенды,</a:t>
                      </a:r>
                      <a:r>
                        <a:rPr sz="1800" spc="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ширмы, 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папки-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передвижки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;</a:t>
                      </a:r>
                      <a:r>
                        <a:rPr sz="1800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 err="1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сайты</a:t>
                      </a:r>
                      <a:r>
                        <a:rPr sz="1800" spc="210" dirty="0" smtClean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</a:t>
                      </a:r>
                      <a:r>
                        <a:rPr sz="1800" spc="20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социальные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группы</a:t>
                      </a:r>
                      <a:r>
                        <a:rPr sz="1800" spc="2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2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сети</a:t>
                      </a:r>
                      <a:r>
                        <a:rPr sz="1800" spc="2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Интернет;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медиарепортажи</a:t>
                      </a:r>
                      <a:r>
                        <a:rPr sz="1800" spc="2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интервью;</a:t>
                      </a:r>
                      <a:r>
                        <a:rPr sz="1800" spc="2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фотографии,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выставки</a:t>
                      </a:r>
                      <a:r>
                        <a:rPr sz="1800" spc="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детских</a:t>
                      </a:r>
                      <a:r>
                        <a:rPr sz="1800" spc="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работ,</a:t>
                      </a:r>
                      <a:r>
                        <a:rPr sz="1800" spc="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совместных</a:t>
                      </a:r>
                      <a:r>
                        <a:rPr sz="1800" spc="9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работ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</a:t>
                      </a:r>
                      <a:r>
                        <a:rPr sz="1800" spc="-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детей.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Включают</a:t>
                      </a:r>
                      <a:r>
                        <a:rPr sz="1800" spc="3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800" spc="3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3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досуговую</a:t>
                      </a:r>
                      <a:r>
                        <a:rPr sz="1800" spc="3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форму</a:t>
                      </a:r>
                      <a:r>
                        <a:rPr sz="1800" spc="3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совместные</a:t>
                      </a:r>
                      <a:r>
                        <a:rPr sz="1800" spc="1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праздники</a:t>
                      </a:r>
                      <a:r>
                        <a:rPr sz="1800" spc="1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1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вечера,</a:t>
                      </a:r>
                      <a:r>
                        <a:rPr sz="1800" spc="1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семейные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спортивные</a:t>
                      </a:r>
                      <a:r>
                        <a:rPr sz="1800" spc="3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3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тематические</a:t>
                      </a:r>
                      <a:r>
                        <a:rPr sz="1800" spc="3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мероприятия,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тематические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досуги,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знакомство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семейными</a:t>
                      </a:r>
                      <a:r>
                        <a:rPr sz="1800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традициями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другое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0117" y="276859"/>
            <a:ext cx="536765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Особенности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взаимодействия</a:t>
            </a:r>
            <a:r>
              <a:rPr sz="2000" b="1" spc="-5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педагогического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коллектива</a:t>
            </a:r>
            <a:r>
              <a:rPr sz="2000" b="1" spc="-65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</a:t>
            </a:r>
            <a:r>
              <a:rPr sz="2000" b="1" spc="-5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AC4D12"/>
                </a:solidFill>
                <a:latin typeface="Times New Roman"/>
                <a:cs typeface="Times New Roman"/>
              </a:rPr>
              <a:t>семьями</a:t>
            </a:r>
            <a:r>
              <a:rPr sz="2000" b="1" spc="-50" dirty="0">
                <a:solidFill>
                  <a:srgbClr val="AC4D1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AC4D12"/>
                </a:solidFill>
                <a:latin typeface="Times New Roman"/>
                <a:cs typeface="Times New Roman"/>
              </a:rPr>
              <a:t>обучающихся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05129" y="1393316"/>
          <a:ext cx="11134090" cy="457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4080"/>
                <a:gridCol w="4233545"/>
                <a:gridCol w="4736465"/>
              </a:tblGrid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Инструментарий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0C225"/>
                    </a:solidFill>
                  </a:tcPr>
                </a:tc>
              </a:tr>
              <a:tr h="4206240">
                <a:tc>
                  <a:txBody>
                    <a:bodyPr/>
                    <a:lstStyle/>
                    <a:p>
                      <a:pPr marL="91440" marR="1739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3.Консультационн </a:t>
                      </a:r>
                      <a:r>
                        <a:rPr sz="1800" b="1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ое</a:t>
                      </a:r>
                      <a:r>
                        <a:rPr sz="1800" b="1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направление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9375" algn="just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2205355" algn="l"/>
                          <a:tab pos="3095625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Консультирование</a:t>
                      </a:r>
                      <a:r>
                        <a:rPr sz="1800" spc="30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30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</a:t>
                      </a:r>
                      <a:r>
                        <a:rPr sz="1800" spc="459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800" spc="459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ребёнком,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преодоления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возникающих</a:t>
                      </a:r>
                      <a:r>
                        <a:rPr sz="1800" spc="3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проблем</a:t>
                      </a:r>
                      <a:r>
                        <a:rPr sz="1800" spc="3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800" spc="3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ООП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условиях</a:t>
                      </a:r>
                      <a:r>
                        <a:rPr sz="1800" spc="43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семьи;</a:t>
                      </a:r>
                      <a:r>
                        <a:rPr sz="1800" spc="43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Особенностей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поведения</a:t>
                      </a:r>
                      <a:r>
                        <a:rPr sz="1800" spc="2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25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ребёнка</a:t>
                      </a:r>
                      <a:r>
                        <a:rPr sz="1800" spc="2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сверстниками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педагогом;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Возникающих</a:t>
                      </a:r>
                      <a:r>
                        <a:rPr sz="1800" spc="2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проблемных</a:t>
                      </a:r>
                      <a:r>
                        <a:rPr sz="1800" spc="2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ситуациях;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Способам</a:t>
                      </a:r>
                      <a:r>
                        <a:rPr sz="1800" spc="4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800" spc="4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построения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продуктивного</a:t>
                      </a:r>
                      <a:r>
                        <a:rPr sz="1800" spc="1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1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1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младенческого,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раннего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дошкольного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возрастов;</a:t>
                      </a:r>
                      <a:r>
                        <a:rPr sz="1800" spc="459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Способам</a:t>
                      </a:r>
                      <a:r>
                        <a:rPr sz="1800" spc="4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организации</a:t>
                      </a:r>
                      <a:r>
                        <a:rPr sz="1800" spc="4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участия</a:t>
                      </a:r>
                      <a:r>
                        <a:rPr sz="1800" spc="3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детских</a:t>
                      </a:r>
                      <a:r>
                        <a:rPr sz="1800" spc="3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деятельностях, образовательном</a:t>
                      </a:r>
                      <a:r>
                        <a:rPr sz="1800" spc="-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процессе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другому.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8740" algn="just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1869439" algn="l"/>
                          <a:tab pos="3651250" algn="l"/>
                        </a:tabLst>
                      </a:pP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Специально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разработанные</a:t>
                      </a:r>
                      <a:r>
                        <a:rPr sz="1800" spc="4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(подобранные)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дидактические</a:t>
                      </a:r>
                      <a:r>
                        <a:rPr sz="1800" spc="1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материалы</a:t>
                      </a:r>
                      <a:r>
                        <a:rPr sz="1800" spc="1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1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организации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совместной</a:t>
                      </a:r>
                      <a:r>
                        <a:rPr sz="1800" spc="1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1800" spc="1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spc="1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1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детьми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семейных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условиях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соответствии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образовательными</a:t>
                      </a:r>
                      <a:r>
                        <a:rPr sz="1800" spc="1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задачами,</a:t>
                      </a:r>
                      <a:r>
                        <a:rPr sz="1800" spc="11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реализуемыми</a:t>
                      </a:r>
                      <a:r>
                        <a:rPr sz="1800" spc="1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800" spc="-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ДОУ.</a:t>
                      </a:r>
                      <a:r>
                        <a:rPr sz="1800" spc="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Эти</a:t>
                      </a:r>
                      <a:r>
                        <a:rPr sz="1800" spc="6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материалы</a:t>
                      </a:r>
                      <a:r>
                        <a:rPr sz="1800" spc="6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должны</a:t>
                      </a:r>
                      <a:r>
                        <a:rPr sz="1800" spc="5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сопровождаться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подробными</a:t>
                      </a:r>
                      <a:r>
                        <a:rPr sz="1800" spc="484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инструкциями</a:t>
                      </a:r>
                      <a:r>
                        <a:rPr sz="1800" spc="4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800" spc="48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использованию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4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рекомендациями</a:t>
                      </a:r>
                      <a:r>
                        <a:rPr sz="1800" spc="45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построению</a:t>
                      </a:r>
                      <a:r>
                        <a:rPr sz="1800" spc="2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взаимодействия</a:t>
                      </a:r>
                      <a:r>
                        <a:rPr sz="1800" spc="24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24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ребёнком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sz="1800" spc="3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воспитательный</a:t>
                      </a:r>
                      <a:r>
                        <a:rPr sz="1800" spc="3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потенциал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семьи</a:t>
                      </a:r>
                      <a:r>
                        <a:rPr sz="1800" spc="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решения</a:t>
                      </a:r>
                      <a:r>
                        <a:rPr sz="1800" spc="7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1800" spc="7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задач, привлекая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родителей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(законных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представителей)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spc="-2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участию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образовательных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мероприятиях,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направленных</a:t>
                      </a:r>
                      <a:r>
                        <a:rPr sz="1800" spc="38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800" spc="39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решение познавательных</a:t>
                      </a:r>
                      <a:r>
                        <a:rPr sz="1800" spc="-1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воспитательных</a:t>
                      </a:r>
                      <a:r>
                        <a:rPr sz="1800" spc="-35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AF50"/>
                          </a:solidFill>
                          <a:latin typeface="Times New Roman"/>
                          <a:cs typeface="Times New Roman"/>
                        </a:rPr>
                        <a:t>задач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522477"/>
            <a:ext cx="5836793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Образовательная</a:t>
            </a:r>
            <a:r>
              <a:rPr spc="-55" dirty="0"/>
              <a:t> </a:t>
            </a:r>
            <a:r>
              <a:rPr dirty="0"/>
              <a:t>программа</a:t>
            </a:r>
            <a:r>
              <a:rPr spc="-60" dirty="0"/>
              <a:t> </a:t>
            </a:r>
            <a:r>
              <a:rPr spc="-10" dirty="0"/>
              <a:t>дошкольного </a:t>
            </a:r>
            <a:r>
              <a:rPr dirty="0"/>
              <a:t>образования</a:t>
            </a:r>
            <a:r>
              <a:rPr spc="-120" dirty="0"/>
              <a:t> </a:t>
            </a:r>
            <a:r>
              <a:rPr spc="-25" dirty="0" smtClean="0"/>
              <a:t>МБДОУ</a:t>
            </a:r>
            <a:r>
              <a:rPr lang="ru-RU" spc="-25" dirty="0" smtClean="0"/>
              <a:t>- детский сад</a:t>
            </a:r>
            <a:r>
              <a:rPr spc="-100" dirty="0" smtClean="0"/>
              <a:t> </a:t>
            </a:r>
            <a:r>
              <a:rPr spc="-10" dirty="0" smtClean="0"/>
              <a:t>«</a:t>
            </a:r>
            <a:r>
              <a:rPr lang="ru-RU" spc="-10" dirty="0" smtClean="0"/>
              <a:t>Ак каен</a:t>
            </a:r>
            <a:r>
              <a:rPr spc="-10" dirty="0" smtClean="0"/>
              <a:t>» </a:t>
            </a:r>
            <a:r>
              <a:rPr dirty="0"/>
              <a:t>разработана</a:t>
            </a:r>
            <a:r>
              <a:rPr spc="-70" dirty="0"/>
              <a:t> </a:t>
            </a:r>
            <a:r>
              <a:rPr dirty="0"/>
              <a:t>в</a:t>
            </a:r>
            <a:r>
              <a:rPr spc="-25" dirty="0"/>
              <a:t> </a:t>
            </a:r>
            <a:r>
              <a:rPr spc="-10" dirty="0"/>
              <a:t>соответствии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16123" y="1783079"/>
            <a:ext cx="1318260" cy="1080770"/>
            <a:chOff x="2516123" y="1783079"/>
            <a:chExt cx="1318260" cy="1080770"/>
          </a:xfrm>
        </p:grpSpPr>
        <p:sp>
          <p:nvSpPr>
            <p:cNvPr id="4" name="object 4"/>
            <p:cNvSpPr/>
            <p:nvPr/>
          </p:nvSpPr>
          <p:spPr>
            <a:xfrm>
              <a:off x="2526029" y="1792985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973835" y="0"/>
                  </a:moveTo>
                  <a:lnTo>
                    <a:pt x="324612" y="0"/>
                  </a:lnTo>
                  <a:lnTo>
                    <a:pt x="324612" y="530351"/>
                  </a:lnTo>
                  <a:lnTo>
                    <a:pt x="0" y="530351"/>
                  </a:lnTo>
                  <a:lnTo>
                    <a:pt x="649224" y="1060703"/>
                  </a:lnTo>
                  <a:lnTo>
                    <a:pt x="1298447" y="530351"/>
                  </a:lnTo>
                  <a:lnTo>
                    <a:pt x="973835" y="530351"/>
                  </a:lnTo>
                  <a:lnTo>
                    <a:pt x="97383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26029" y="1792985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0" y="530351"/>
                  </a:moveTo>
                  <a:lnTo>
                    <a:pt x="324612" y="530351"/>
                  </a:lnTo>
                  <a:lnTo>
                    <a:pt x="324612" y="0"/>
                  </a:lnTo>
                  <a:lnTo>
                    <a:pt x="973835" y="0"/>
                  </a:lnTo>
                  <a:lnTo>
                    <a:pt x="973835" y="530351"/>
                  </a:lnTo>
                  <a:lnTo>
                    <a:pt x="1298447" y="530351"/>
                  </a:lnTo>
                  <a:lnTo>
                    <a:pt x="649224" y="1060703"/>
                  </a:lnTo>
                  <a:lnTo>
                    <a:pt x="0" y="53035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96213" y="3158490"/>
            <a:ext cx="433451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Федеральный</a:t>
            </a:r>
            <a:r>
              <a:rPr sz="1800" spc="-114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государственный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образовательный</a:t>
            </a:r>
            <a:r>
              <a:rPr sz="1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стандарт</a:t>
            </a:r>
            <a:r>
              <a:rPr sz="1800" spc="-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</a:t>
            </a:r>
            <a:r>
              <a:rPr sz="1800" spc="-7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(утвержден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приказом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Минобрнауки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России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от</a:t>
            </a:r>
            <a:r>
              <a:rPr sz="1800" spc="-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17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октября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rebuchet MS"/>
                <a:cs typeface="Trebuchet MS"/>
              </a:rPr>
              <a:t>2013</a:t>
            </a:r>
            <a:endParaRPr sz="1800">
              <a:latin typeface="Trebuchet MS"/>
              <a:cs typeface="Trebuchet MS"/>
            </a:endParaRPr>
          </a:p>
          <a:p>
            <a:pPr marL="2540"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г.</a:t>
            </a:r>
            <a:r>
              <a:rPr sz="1800" spc="-2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№</a:t>
            </a:r>
            <a:r>
              <a:rPr sz="1800" spc="-1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1155)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64960" y="3158490"/>
            <a:ext cx="38430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Федеральная</a:t>
            </a:r>
            <a:r>
              <a:rPr sz="1800" spc="-10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образовательная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программа</a:t>
            </a:r>
            <a:r>
              <a:rPr sz="1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endParaRPr sz="1800">
              <a:latin typeface="Trebuchet MS"/>
              <a:cs typeface="Trebuchet MS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(утверждена</a:t>
            </a:r>
            <a:r>
              <a:rPr sz="1800" spc="-3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приказом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Минпросвещения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России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от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00AF50"/>
                </a:solidFill>
                <a:latin typeface="Trebuchet MS"/>
                <a:cs typeface="Trebuchet MS"/>
              </a:rPr>
              <a:t>25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ноября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2022</a:t>
            </a:r>
            <a:r>
              <a:rPr sz="1800" spc="-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г.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№</a:t>
            </a:r>
            <a:r>
              <a:rPr sz="1800" spc="-1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rebuchet MS"/>
                <a:cs typeface="Trebuchet MS"/>
              </a:rPr>
              <a:t>1028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706868" y="1737360"/>
            <a:ext cx="1318260" cy="1080770"/>
            <a:chOff x="7706868" y="1737360"/>
            <a:chExt cx="1318260" cy="1080770"/>
          </a:xfrm>
        </p:grpSpPr>
        <p:sp>
          <p:nvSpPr>
            <p:cNvPr id="9" name="object 9"/>
            <p:cNvSpPr/>
            <p:nvPr/>
          </p:nvSpPr>
          <p:spPr>
            <a:xfrm>
              <a:off x="7716774" y="1747266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973835" y="0"/>
                  </a:moveTo>
                  <a:lnTo>
                    <a:pt x="324611" y="0"/>
                  </a:lnTo>
                  <a:lnTo>
                    <a:pt x="324611" y="530351"/>
                  </a:lnTo>
                  <a:lnTo>
                    <a:pt x="0" y="530351"/>
                  </a:lnTo>
                  <a:lnTo>
                    <a:pt x="649224" y="1060704"/>
                  </a:lnTo>
                  <a:lnTo>
                    <a:pt x="1298448" y="530351"/>
                  </a:lnTo>
                  <a:lnTo>
                    <a:pt x="973835" y="530351"/>
                  </a:lnTo>
                  <a:lnTo>
                    <a:pt x="97383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16774" y="1747266"/>
              <a:ext cx="1298575" cy="1061085"/>
            </a:xfrm>
            <a:custGeom>
              <a:avLst/>
              <a:gdLst/>
              <a:ahLst/>
              <a:cxnLst/>
              <a:rect l="l" t="t" r="r" b="b"/>
              <a:pathLst>
                <a:path w="1298575" h="1061085">
                  <a:moveTo>
                    <a:pt x="0" y="530351"/>
                  </a:moveTo>
                  <a:lnTo>
                    <a:pt x="324611" y="530351"/>
                  </a:lnTo>
                  <a:lnTo>
                    <a:pt x="324611" y="0"/>
                  </a:lnTo>
                  <a:lnTo>
                    <a:pt x="973835" y="0"/>
                  </a:lnTo>
                  <a:lnTo>
                    <a:pt x="973835" y="530351"/>
                  </a:lnTo>
                  <a:lnTo>
                    <a:pt x="1298448" y="530351"/>
                  </a:lnTo>
                  <a:lnTo>
                    <a:pt x="649224" y="1060704"/>
                  </a:lnTo>
                  <a:lnTo>
                    <a:pt x="0" y="53035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8896" y="4826876"/>
            <a:ext cx="1716519" cy="172136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2255" y="4840286"/>
            <a:ext cx="1784475" cy="1790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980" rIns="0" bIns="0" rtlCol="0">
            <a:spAutoFit/>
          </a:bodyPr>
          <a:lstStyle/>
          <a:p>
            <a:pPr marL="1327785" marR="5080" indent="-1315720">
              <a:lnSpc>
                <a:spcPct val="100000"/>
              </a:lnSpc>
              <a:spcBef>
                <a:spcPts val="105"/>
              </a:spcBef>
            </a:pPr>
            <a:r>
              <a:rPr dirty="0"/>
              <a:t>Программа</a:t>
            </a:r>
            <a:r>
              <a:rPr spc="-65" dirty="0"/>
              <a:t> </a:t>
            </a:r>
            <a:r>
              <a:rPr dirty="0"/>
              <a:t>состоит</a:t>
            </a:r>
            <a:r>
              <a:rPr spc="-25" dirty="0"/>
              <a:t> </a:t>
            </a:r>
            <a:r>
              <a:rPr dirty="0"/>
              <a:t>их</a:t>
            </a:r>
            <a:r>
              <a:rPr spc="-25" dirty="0"/>
              <a:t> </a:t>
            </a:r>
            <a:r>
              <a:rPr spc="-10" dirty="0"/>
              <a:t>обязательной</a:t>
            </a:r>
            <a:r>
              <a:rPr spc="-60" dirty="0"/>
              <a:t> </a:t>
            </a:r>
            <a:r>
              <a:rPr dirty="0"/>
              <a:t>части</a:t>
            </a:r>
            <a:r>
              <a:rPr spc="-40" dirty="0"/>
              <a:t> </a:t>
            </a:r>
            <a:r>
              <a:rPr dirty="0"/>
              <a:t>и</a:t>
            </a:r>
            <a:r>
              <a:rPr spc="-25" dirty="0"/>
              <a:t> </a:t>
            </a:r>
            <a:r>
              <a:rPr dirty="0"/>
              <a:t>части,</a:t>
            </a:r>
            <a:r>
              <a:rPr spc="-35" dirty="0"/>
              <a:t> </a:t>
            </a:r>
            <a:r>
              <a:rPr spc="-10" dirty="0"/>
              <a:t>формируемой </a:t>
            </a:r>
            <a:r>
              <a:rPr dirty="0"/>
              <a:t>участниками</a:t>
            </a:r>
            <a:r>
              <a:rPr spc="-95" dirty="0"/>
              <a:t> </a:t>
            </a:r>
            <a:r>
              <a:rPr spc="-10" dirty="0"/>
              <a:t>образовательных</a:t>
            </a:r>
            <a:r>
              <a:rPr spc="-80" dirty="0"/>
              <a:t> </a:t>
            </a:r>
            <a:r>
              <a:rPr spc="-10" dirty="0"/>
              <a:t>отношений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69313" y="1833498"/>
            <a:ext cx="17379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AF50"/>
                </a:solidFill>
                <a:latin typeface="Trebuchet MS"/>
                <a:cs typeface="Trebuchet MS"/>
              </a:rPr>
              <a:t>Обязательная (инвариантная) часть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59577" y="1495425"/>
            <a:ext cx="280670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23304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AF50"/>
                </a:solidFill>
                <a:latin typeface="Trebuchet MS"/>
                <a:cs typeface="Trebuchet MS"/>
              </a:rPr>
              <a:t>Часть,</a:t>
            </a:r>
            <a:r>
              <a:rPr sz="1800" b="1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Trebuchet MS"/>
                <a:cs typeface="Trebuchet MS"/>
              </a:rPr>
              <a:t>формируемая участниками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образовательных</a:t>
            </a:r>
            <a:endParaRPr sz="1800">
              <a:latin typeface="Trebuchet MS"/>
              <a:cs typeface="Trebuchet MS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b="1" dirty="0">
                <a:solidFill>
                  <a:srgbClr val="00AF50"/>
                </a:solidFill>
                <a:latin typeface="Trebuchet MS"/>
                <a:cs typeface="Trebuchet MS"/>
              </a:rPr>
              <a:t>отношений</a:t>
            </a:r>
            <a:r>
              <a:rPr sz="1800" b="1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0AF50"/>
                </a:solidFill>
                <a:latin typeface="Trebuchet MS"/>
                <a:cs typeface="Trebuchet MS"/>
              </a:rPr>
              <a:t>(вариативная часть)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748907" y="2984055"/>
            <a:ext cx="692720" cy="486409"/>
            <a:chOff x="5212079" y="2983992"/>
            <a:chExt cx="605155" cy="486409"/>
          </a:xfrm>
        </p:grpSpPr>
        <p:sp>
          <p:nvSpPr>
            <p:cNvPr id="10" name="object 10"/>
            <p:cNvSpPr/>
            <p:nvPr/>
          </p:nvSpPr>
          <p:spPr>
            <a:xfrm>
              <a:off x="5221985" y="2993898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70" h="466725">
                  <a:moveTo>
                    <a:pt x="438912" y="0"/>
                  </a:moveTo>
                  <a:lnTo>
                    <a:pt x="146303" y="0"/>
                  </a:lnTo>
                  <a:lnTo>
                    <a:pt x="146303" y="233172"/>
                  </a:lnTo>
                  <a:lnTo>
                    <a:pt x="0" y="233172"/>
                  </a:lnTo>
                  <a:lnTo>
                    <a:pt x="292608" y="466343"/>
                  </a:lnTo>
                  <a:lnTo>
                    <a:pt x="585215" y="233172"/>
                  </a:lnTo>
                  <a:lnTo>
                    <a:pt x="438912" y="233172"/>
                  </a:lnTo>
                  <a:lnTo>
                    <a:pt x="438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221985" y="2993898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70" h="466725">
                  <a:moveTo>
                    <a:pt x="0" y="233172"/>
                  </a:moveTo>
                  <a:lnTo>
                    <a:pt x="146303" y="233172"/>
                  </a:lnTo>
                  <a:lnTo>
                    <a:pt x="146303" y="0"/>
                  </a:lnTo>
                  <a:lnTo>
                    <a:pt x="438912" y="0"/>
                  </a:lnTo>
                  <a:lnTo>
                    <a:pt x="438912" y="233172"/>
                  </a:lnTo>
                  <a:lnTo>
                    <a:pt x="585215" y="233172"/>
                  </a:lnTo>
                  <a:lnTo>
                    <a:pt x="292608" y="466343"/>
                  </a:lnTo>
                  <a:lnTo>
                    <a:pt x="0" y="23317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37691" y="4021963"/>
            <a:ext cx="28022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Соответствует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Федеральной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программе,</a:t>
            </a:r>
            <a:r>
              <a:rPr sz="1800" spc="31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составляет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не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менее</a:t>
            </a:r>
            <a:r>
              <a:rPr sz="1800" spc="3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60</a:t>
            </a:r>
            <a:r>
              <a:rPr sz="1800" spc="3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%</a:t>
            </a:r>
            <a:r>
              <a:rPr sz="1800" spc="3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3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общего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объема</a:t>
            </a:r>
            <a:r>
              <a:rPr sz="1800" spc="-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Программы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77923" y="3119627"/>
            <a:ext cx="605155" cy="486409"/>
            <a:chOff x="1677923" y="3119627"/>
            <a:chExt cx="605155" cy="486409"/>
          </a:xfrm>
        </p:grpSpPr>
        <p:sp>
          <p:nvSpPr>
            <p:cNvPr id="14" name="object 14"/>
            <p:cNvSpPr/>
            <p:nvPr/>
          </p:nvSpPr>
          <p:spPr>
            <a:xfrm>
              <a:off x="1687829" y="3129533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69" h="466725">
                  <a:moveTo>
                    <a:pt x="438912" y="0"/>
                  </a:moveTo>
                  <a:lnTo>
                    <a:pt x="146303" y="0"/>
                  </a:lnTo>
                  <a:lnTo>
                    <a:pt x="146303" y="233171"/>
                  </a:lnTo>
                  <a:lnTo>
                    <a:pt x="0" y="233171"/>
                  </a:lnTo>
                  <a:lnTo>
                    <a:pt x="292607" y="466343"/>
                  </a:lnTo>
                  <a:lnTo>
                    <a:pt x="585215" y="233171"/>
                  </a:lnTo>
                  <a:lnTo>
                    <a:pt x="438912" y="233171"/>
                  </a:lnTo>
                  <a:lnTo>
                    <a:pt x="438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87829" y="3129533"/>
              <a:ext cx="585470" cy="466725"/>
            </a:xfrm>
            <a:custGeom>
              <a:avLst/>
              <a:gdLst/>
              <a:ahLst/>
              <a:cxnLst/>
              <a:rect l="l" t="t" r="r" b="b"/>
              <a:pathLst>
                <a:path w="585469" h="466725">
                  <a:moveTo>
                    <a:pt x="0" y="233171"/>
                  </a:moveTo>
                  <a:lnTo>
                    <a:pt x="146303" y="233171"/>
                  </a:lnTo>
                  <a:lnTo>
                    <a:pt x="146303" y="0"/>
                  </a:lnTo>
                  <a:lnTo>
                    <a:pt x="438912" y="0"/>
                  </a:lnTo>
                  <a:lnTo>
                    <a:pt x="438912" y="233171"/>
                  </a:lnTo>
                  <a:lnTo>
                    <a:pt x="585215" y="233171"/>
                  </a:lnTo>
                  <a:lnTo>
                    <a:pt x="292607" y="466343"/>
                  </a:lnTo>
                  <a:lnTo>
                    <a:pt x="0" y="23317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029200" y="4021964"/>
            <a:ext cx="493052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8660" marR="5080" indent="-696595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solidFill>
                  <a:srgbClr val="00AF50"/>
                </a:solidFill>
                <a:latin typeface="Times New Roman"/>
                <a:cs typeface="Times New Roman"/>
              </a:rPr>
              <a:t>            </a:t>
            </a:r>
            <a:r>
              <a:rPr sz="1800" dirty="0" err="1" smtClean="0">
                <a:solidFill>
                  <a:srgbClr val="00AF50"/>
                </a:solidFill>
                <a:latin typeface="Times New Roman"/>
                <a:cs typeface="Times New Roman"/>
              </a:rPr>
              <a:t>Часть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,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формируемая</a:t>
            </a:r>
            <a:r>
              <a:rPr sz="1800" spc="-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участниками</a:t>
            </a:r>
            <a:r>
              <a:rPr sz="18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отношений,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составляет</a:t>
            </a:r>
            <a:r>
              <a:rPr sz="1800" spc="-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не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более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40%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2073" rIns="0" bIns="0" rtlCol="0">
            <a:spAutoFit/>
          </a:bodyPr>
          <a:lstStyle/>
          <a:p>
            <a:pPr marL="198501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Нормативные</a:t>
            </a:r>
            <a:r>
              <a:rPr spc="-65" dirty="0"/>
              <a:t> </a:t>
            </a:r>
            <a:r>
              <a:rPr spc="-10" dirty="0"/>
              <a:t>документы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3246" y="2110866"/>
            <a:ext cx="8119109" cy="3592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8890" indent="-285115" algn="just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Указ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Президента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21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июля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10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474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«О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национальных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целях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период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2030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года»</a:t>
            </a:r>
            <a:endParaRPr sz="1800">
              <a:latin typeface="Times New Roman"/>
              <a:cs typeface="Times New Roman"/>
            </a:endParaRPr>
          </a:p>
          <a:p>
            <a:pPr marL="296545" marR="5080" indent="-284480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Указ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Президента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9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809</a:t>
            </a:r>
            <a:r>
              <a:rPr sz="1800" spc="3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«Об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утверждении</a:t>
            </a:r>
            <a:r>
              <a:rPr sz="1800" spc="2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основ</a:t>
            </a:r>
            <a:r>
              <a:rPr sz="1800" spc="2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государственной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политики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сохранению</a:t>
            </a:r>
            <a:r>
              <a:rPr sz="1800" spc="2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укреплению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традиционных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российских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духовно-нравственных</a:t>
            </a:r>
            <a:r>
              <a:rPr sz="1800" spc="-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ценностей»</a:t>
            </a:r>
            <a:endParaRPr sz="180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6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29</a:t>
            </a:r>
            <a:r>
              <a:rPr sz="1800" spc="6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декабря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2012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273-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ФЗ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endParaRPr sz="1800">
              <a:latin typeface="Times New Roman"/>
              <a:cs typeface="Times New Roman"/>
            </a:endParaRPr>
          </a:p>
          <a:p>
            <a:pPr marL="296545" marR="5080" indent="-284480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31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июля</a:t>
            </a:r>
            <a:r>
              <a:rPr sz="180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2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304-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ФЗ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</a:t>
            </a:r>
            <a:r>
              <a:rPr sz="180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внесении</a:t>
            </a:r>
            <a:r>
              <a:rPr sz="180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изменений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2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2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r>
              <a:rPr sz="1800" spc="2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</a:t>
            </a:r>
            <a:r>
              <a:rPr sz="18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вопросам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обучающихся»</a:t>
            </a:r>
            <a:endParaRPr sz="180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24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сентября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371-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ФЗ</a:t>
            </a:r>
            <a:r>
              <a:rPr sz="1800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</a:t>
            </a:r>
            <a:r>
              <a:rPr sz="1800" spc="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внесении</a:t>
            </a:r>
            <a:r>
              <a:rPr sz="1800" spc="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изменений</a:t>
            </a:r>
            <a:r>
              <a:rPr sz="1800" spc="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закон</a:t>
            </a:r>
            <a:r>
              <a:rPr sz="18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образовании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3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статью</a:t>
            </a:r>
            <a:r>
              <a:rPr sz="18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1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Федерального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закона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обязательных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требованиях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Федерации»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2826" y="1444878"/>
            <a:ext cx="9351774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 algn="l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781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Распоряжение</a:t>
            </a:r>
            <a:r>
              <a:rPr sz="1800" spc="2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Правительства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29</a:t>
            </a:r>
            <a:r>
              <a:rPr sz="1800" spc="2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мая</a:t>
            </a:r>
            <a:r>
              <a:rPr sz="1800" spc="22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2015</a:t>
            </a:r>
            <a:r>
              <a:rPr sz="1800" spc="22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22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220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999-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р</a:t>
            </a:r>
            <a:endParaRPr sz="1800" dirty="0">
              <a:latin typeface="Times New Roman"/>
              <a:cs typeface="Times New Roman"/>
            </a:endParaRPr>
          </a:p>
          <a:p>
            <a:pPr marL="299085" algn="l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«Об</a:t>
            </a:r>
            <a:r>
              <a:rPr sz="18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утверждении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Стратегии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6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endParaRPr sz="1800" dirty="0">
              <a:latin typeface="Times New Roman"/>
              <a:cs typeface="Times New Roman"/>
            </a:endParaRPr>
          </a:p>
          <a:p>
            <a:pPr marL="299085" algn="l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период</a:t>
            </a: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2025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года»</a:t>
            </a:r>
            <a:endParaRPr sz="1800" dirty="0">
              <a:latin typeface="Times New Roman"/>
              <a:cs typeface="Times New Roman"/>
            </a:endParaRPr>
          </a:p>
          <a:p>
            <a:pPr marL="297180" marR="5080" indent="-285115" algn="l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Федеральный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государственный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образовательный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стандарт</a:t>
            </a:r>
            <a:r>
              <a:rPr sz="1800" spc="46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</a:t>
            </a:r>
            <a:r>
              <a:rPr sz="180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приказом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Минобрнауки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17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октября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2013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№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1155,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</a:t>
            </a:r>
            <a:r>
              <a:rPr sz="180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14</a:t>
            </a:r>
            <a:r>
              <a:rPr sz="1800" spc="1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2013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№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30384;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3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редакции</a:t>
            </a:r>
            <a:r>
              <a:rPr sz="1800" spc="3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приказа</a:t>
            </a:r>
            <a:r>
              <a:rPr sz="1800" spc="3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1800" spc="3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3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8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3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955,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 России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6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февраля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2023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72264)</a:t>
            </a:r>
            <a:endParaRPr sz="1800" dirty="0">
              <a:latin typeface="Times New Roman"/>
              <a:cs typeface="Times New Roman"/>
            </a:endParaRPr>
          </a:p>
          <a:p>
            <a:pPr marL="297180" marR="5715" indent="-285115" algn="l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Федеральная</a:t>
            </a:r>
            <a:r>
              <a:rPr sz="1800" spc="48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1800" spc="4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программа</a:t>
            </a:r>
            <a:r>
              <a:rPr sz="1800" spc="48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</a:t>
            </a:r>
            <a:r>
              <a:rPr sz="1800" spc="4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(утверждена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приказом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25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ноября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75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1028,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в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28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декабря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2022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71847)</a:t>
            </a:r>
            <a:endParaRPr sz="1800" dirty="0">
              <a:latin typeface="Times New Roman"/>
              <a:cs typeface="Times New Roman"/>
            </a:endParaRPr>
          </a:p>
          <a:p>
            <a:pPr marL="297180" marR="5715" indent="-285115" algn="l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Порядок организации и осуществления</a:t>
            </a:r>
            <a:r>
              <a:rPr sz="1800" spc="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 деятельности</a:t>
            </a:r>
            <a:r>
              <a:rPr sz="1800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основным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общеобразовательным</a:t>
            </a:r>
            <a:r>
              <a:rPr sz="18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программам</a:t>
            </a:r>
            <a:r>
              <a:rPr sz="18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–</a:t>
            </a:r>
            <a:r>
              <a:rPr sz="18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программам</a:t>
            </a:r>
            <a:r>
              <a:rPr sz="18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образования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(утверждена</a:t>
            </a:r>
            <a:r>
              <a:rPr sz="1800" spc="1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приказом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Минпросвещения</a:t>
            </a:r>
            <a:r>
              <a:rPr sz="1800" spc="1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11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31</a:t>
            </a:r>
            <a:r>
              <a:rPr sz="1800" spc="11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июля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1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AF50"/>
                </a:solidFill>
                <a:latin typeface="Times New Roman"/>
                <a:cs typeface="Times New Roman"/>
              </a:rPr>
              <a:t>года</a:t>
            </a:r>
            <a:endParaRPr sz="1800" dirty="0">
              <a:latin typeface="Times New Roman"/>
              <a:cs typeface="Times New Roman"/>
            </a:endParaRPr>
          </a:p>
          <a:p>
            <a:pPr marL="299085" marR="0" lvl="0" indent="0" algn="l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373,</a:t>
            </a:r>
            <a:r>
              <a:rPr sz="1800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 в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 России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31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августа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45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Times New Roman"/>
                <a:cs typeface="Times New Roman"/>
              </a:rPr>
              <a:t>регистрационный </a:t>
            </a:r>
            <a:r>
              <a:rPr sz="1800" spc="-50" dirty="0" smtClean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lang="ru-RU" sz="1800" spc="-50" dirty="0" smtClean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10" normalizeH="0" baseline="0" noProof="0" dirty="0" smtClean="0">
                <a:ln>
                  <a:noFill/>
                </a:ln>
                <a:solidFill>
                  <a:srgbClr val="00AF50"/>
                </a:solidFill>
                <a:effectLst/>
                <a:uLnTx/>
                <a:uFillTx/>
                <a:latin typeface="Times New Roman"/>
                <a:cs typeface="Times New Roman"/>
              </a:rPr>
              <a:t>59599)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299085" algn="l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0157" y="1681098"/>
            <a:ext cx="8119745" cy="282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5080" indent="-285115" algn="just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Санитарные</a:t>
            </a:r>
            <a:r>
              <a:rPr sz="1800" spc="27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правила</a:t>
            </a:r>
            <a:r>
              <a:rPr sz="1800" spc="280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СП</a:t>
            </a:r>
            <a:r>
              <a:rPr sz="1800" spc="27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2.4.3648-20</a:t>
            </a:r>
            <a:r>
              <a:rPr sz="1800" spc="275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«Санитарно-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эпидемиологические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требования</a:t>
            </a:r>
            <a:r>
              <a:rPr sz="180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8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организациям</a:t>
            </a:r>
            <a:r>
              <a:rPr sz="18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</a:t>
            </a:r>
            <a:r>
              <a:rPr sz="18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обучения,</a:t>
            </a:r>
            <a:r>
              <a:rPr sz="1800" spc="3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отдыха</a:t>
            </a:r>
            <a:r>
              <a:rPr sz="18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оздоровления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8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молодёжи</a:t>
            </a:r>
            <a:r>
              <a:rPr sz="18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(утверждены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постановлением</a:t>
            </a:r>
            <a:r>
              <a:rPr sz="18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Главного</a:t>
            </a:r>
            <a:r>
              <a:rPr sz="1800" spc="3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государственного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санитарного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врача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от</a:t>
            </a:r>
            <a:r>
              <a:rPr sz="1800" spc="9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28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сентября</a:t>
            </a:r>
            <a:r>
              <a:rPr sz="1800" spc="10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№</a:t>
            </a:r>
            <a:r>
              <a:rPr sz="180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00AF50"/>
                </a:solidFill>
                <a:latin typeface="Times New Roman"/>
                <a:cs typeface="Times New Roman"/>
              </a:rPr>
              <a:t>28, 	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зарегистрировано</a:t>
            </a:r>
            <a:r>
              <a:rPr sz="1800" spc="1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800" spc="1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Минюсте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России</a:t>
            </a:r>
            <a:r>
              <a:rPr sz="1800" spc="1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18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декабря</a:t>
            </a:r>
            <a:r>
              <a:rPr sz="1800" spc="1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2020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г.,</a:t>
            </a:r>
            <a:r>
              <a:rPr sz="1800" spc="1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/>
                <a:cs typeface="Times New Roman"/>
              </a:rPr>
              <a:t>регистрационный</a:t>
            </a:r>
            <a:r>
              <a:rPr sz="1800" spc="1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imes New Roman"/>
                <a:cs typeface="Times New Roman"/>
              </a:rPr>
              <a:t>№ 	</a:t>
            </a:r>
            <a:r>
              <a:rPr sz="1800" spc="-10" dirty="0">
                <a:solidFill>
                  <a:srgbClr val="00AF50"/>
                </a:solidFill>
                <a:latin typeface="Times New Roman"/>
                <a:cs typeface="Times New Roman"/>
              </a:rPr>
              <a:t>61573)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AF50"/>
              </a:buClr>
              <a:buFont typeface="Noto Sans Symbols2"/>
              <a:buChar char="⮚"/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buFont typeface="Noto Sans Symbols2"/>
              <a:buChar char="⮚"/>
              <a:tabLst>
                <a:tab pos="297815" algn="l"/>
              </a:tabLst>
            </a:pPr>
            <a:r>
              <a:rPr sz="1800" spc="-35" dirty="0">
                <a:solidFill>
                  <a:srgbClr val="00AF50"/>
                </a:solidFill>
                <a:latin typeface="Times New Roman"/>
                <a:cs typeface="Times New Roman"/>
              </a:rPr>
              <a:t>Устав</a:t>
            </a:r>
            <a:r>
              <a:rPr sz="1800" spc="-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00AF50"/>
                </a:solidFill>
                <a:latin typeface="Times New Roman"/>
                <a:cs typeface="Times New Roman"/>
              </a:rPr>
              <a:t>МБДОУ</a:t>
            </a:r>
            <a:r>
              <a:rPr sz="1800" spc="-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lang="ru-RU" sz="1800" spc="-65" dirty="0" smtClean="0">
                <a:solidFill>
                  <a:srgbClr val="00AF50"/>
                </a:solidFill>
                <a:latin typeface="Times New Roman"/>
                <a:cs typeface="Times New Roman"/>
              </a:rPr>
              <a:t> - детского сада </a:t>
            </a:r>
            <a:r>
              <a:rPr sz="1800" spc="-10" dirty="0" smtClean="0">
                <a:solidFill>
                  <a:srgbClr val="00AF50"/>
                </a:solidFill>
                <a:latin typeface="Times New Roman"/>
                <a:cs typeface="Times New Roman"/>
              </a:rPr>
              <a:t>«</a:t>
            </a:r>
            <a:r>
              <a:rPr lang="ru-RU" sz="1800" spc="-10" dirty="0" smtClean="0">
                <a:solidFill>
                  <a:srgbClr val="00AF50"/>
                </a:solidFill>
                <a:latin typeface="Times New Roman"/>
                <a:cs typeface="Times New Roman"/>
              </a:rPr>
              <a:t>Ак каен</a:t>
            </a:r>
            <a:r>
              <a:rPr sz="1800" spc="-10" dirty="0" smtClean="0">
                <a:solidFill>
                  <a:srgbClr val="00AF50"/>
                </a:solidFill>
                <a:latin typeface="Times New Roman"/>
                <a:cs typeface="Times New Roman"/>
              </a:rPr>
              <a:t>»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AF50"/>
              </a:buClr>
              <a:buFont typeface="Noto Sans Symbols2"/>
              <a:buChar char="⮚"/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2657" rIns="0" bIns="0" rtlCol="0">
            <a:spAutoFit/>
          </a:bodyPr>
          <a:lstStyle/>
          <a:p>
            <a:pPr marL="2423795">
              <a:lnSpc>
                <a:spcPct val="100000"/>
              </a:lnSpc>
              <a:spcBef>
                <a:spcPts val="105"/>
              </a:spcBef>
            </a:pPr>
            <a:r>
              <a:rPr dirty="0"/>
              <a:t>Цель</a:t>
            </a:r>
            <a:r>
              <a:rPr spc="-15" dirty="0"/>
              <a:t> </a:t>
            </a:r>
            <a:r>
              <a:rPr spc="-10" dirty="0"/>
              <a:t>программы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63369" y="2161158"/>
            <a:ext cx="755904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Разностороннее</a:t>
            </a:r>
            <a:r>
              <a:rPr sz="20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развитие</a:t>
            </a:r>
            <a:r>
              <a:rPr sz="2000" spc="3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2000" spc="4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период</a:t>
            </a:r>
            <a:r>
              <a:rPr sz="2000" spc="39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детства</a:t>
            </a:r>
            <a:r>
              <a:rPr sz="2000" spc="4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2000" spc="40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учетом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возрастных</a:t>
            </a:r>
            <a:r>
              <a:rPr sz="2000" spc="5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2000" spc="4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особенностей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основе</a:t>
            </a:r>
            <a:r>
              <a:rPr sz="2000" spc="5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духовно-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нравственных</a:t>
            </a:r>
            <a:r>
              <a:rPr sz="20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ценностей</a:t>
            </a:r>
            <a:r>
              <a:rPr sz="2000" spc="3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российского</a:t>
            </a:r>
            <a:r>
              <a:rPr sz="2000" spc="3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народа</a:t>
            </a:r>
            <a:r>
              <a:rPr sz="2000" spc="3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(жизнь,</a:t>
            </a:r>
            <a:r>
              <a:rPr sz="2000" spc="3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достоинство,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права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00AF50"/>
                </a:solidFill>
                <a:latin typeface="Times New Roman"/>
                <a:cs typeface="Times New Roman"/>
              </a:rPr>
              <a:t> свободы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человека,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патриотизм,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гражданственность,</a:t>
            </a:r>
            <a:r>
              <a:rPr sz="200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служение 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Отечеству,</a:t>
            </a:r>
            <a:r>
              <a:rPr sz="2000" spc="1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ответственность</a:t>
            </a:r>
            <a:r>
              <a:rPr sz="2000" spc="2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за</a:t>
            </a:r>
            <a:r>
              <a:rPr sz="2000" spc="2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его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00AF50"/>
                </a:solidFill>
                <a:latin typeface="Times New Roman"/>
                <a:cs typeface="Times New Roman"/>
              </a:rPr>
              <a:t>судьбу,</a:t>
            </a:r>
            <a:r>
              <a:rPr sz="2000" spc="1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высокие</a:t>
            </a:r>
            <a:r>
              <a:rPr sz="2000" spc="204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нравственные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идеалы,</a:t>
            </a:r>
            <a:r>
              <a:rPr sz="200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крепкая</a:t>
            </a:r>
            <a:r>
              <a:rPr sz="2000" spc="2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семья,</a:t>
            </a:r>
            <a:r>
              <a:rPr sz="2000" spc="29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созидательный</a:t>
            </a:r>
            <a:r>
              <a:rPr sz="200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труд,</a:t>
            </a:r>
            <a:r>
              <a:rPr sz="2000" spc="27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приоритет</a:t>
            </a:r>
            <a:r>
              <a:rPr sz="200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духовного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3369" y="3990213"/>
            <a:ext cx="37973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5805" algn="l"/>
                <a:tab pos="2698115" algn="l"/>
              </a:tabLst>
            </a:pPr>
            <a:r>
              <a:rPr sz="2000" spc="-25" dirty="0">
                <a:solidFill>
                  <a:srgbClr val="00AF50"/>
                </a:solidFill>
                <a:latin typeface="Times New Roman"/>
                <a:cs typeface="Times New Roman"/>
              </a:rPr>
              <a:t>над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материальным,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гуманизм,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63369" y="3990213"/>
            <a:ext cx="571182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0515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милосердие,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741805" algn="l"/>
                <a:tab pos="3540760" algn="l"/>
                <a:tab pos="3874770" algn="l"/>
              </a:tabLst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коллективизм,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взаимопомощь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взаимоуважение,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9965" y="3990213"/>
            <a:ext cx="177990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справедливость,</a:t>
            </a:r>
            <a:endParaRPr sz="200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историческая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63369" y="4600194"/>
            <a:ext cx="75558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06780" algn="l"/>
                <a:tab pos="1187450" algn="l"/>
                <a:tab pos="3171825" algn="l"/>
                <a:tab pos="4514850" algn="l"/>
                <a:tab pos="5636260" algn="l"/>
                <a:tab pos="6638290" algn="l"/>
              </a:tabLst>
            </a:pP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память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преемственность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поколений,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единство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народов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00AF50"/>
                </a:solidFill>
                <a:latin typeface="Times New Roman"/>
                <a:cs typeface="Times New Roman"/>
              </a:rPr>
              <a:t>России),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исторических</a:t>
            </a:r>
            <a:r>
              <a:rPr sz="200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2000" spc="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00AF50"/>
                </a:solidFill>
                <a:latin typeface="Times New Roman"/>
                <a:cs typeface="Times New Roman"/>
              </a:rPr>
              <a:t>национально-</a:t>
            </a:r>
            <a:r>
              <a:rPr sz="2000" spc="-40" dirty="0">
                <a:solidFill>
                  <a:srgbClr val="00AF50"/>
                </a:solidFill>
                <a:latin typeface="Times New Roman"/>
                <a:cs typeface="Times New Roman"/>
              </a:rPr>
              <a:t>культурных</a:t>
            </a:r>
            <a:r>
              <a:rPr sz="200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Times New Roman"/>
                <a:cs typeface="Times New Roman"/>
              </a:rPr>
              <a:t>традиций.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30421" y="421005"/>
            <a:ext cx="22307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Задачи</a:t>
            </a:r>
            <a:r>
              <a:rPr spc="-120" dirty="0"/>
              <a:t> </a:t>
            </a:r>
            <a:r>
              <a:rPr spc="-10" dirty="0"/>
              <a:t>программы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7755" y="1155953"/>
            <a:ext cx="9335770" cy="3569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6545" marR="6350" indent="-284480" algn="just">
              <a:lnSpc>
                <a:spcPct val="100000"/>
              </a:lnSpc>
              <a:spcBef>
                <a:spcPts val="9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обеспечение</a:t>
            </a:r>
            <a:r>
              <a:rPr sz="1550" spc="2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единых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Российской</a:t>
            </a:r>
            <a:r>
              <a:rPr sz="1550" spc="2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Федерации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содержания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550" spc="2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планируемых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результатов</a:t>
            </a:r>
            <a:r>
              <a:rPr sz="1550" spc="2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освоения 	Программы;</a:t>
            </a:r>
            <a:endParaRPr sz="155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приобщение</a:t>
            </a:r>
            <a:r>
              <a:rPr sz="1550" spc="3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1550" spc="3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(в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соответствии</a:t>
            </a:r>
            <a:r>
              <a:rPr sz="155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возрастными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особенностями)</a:t>
            </a:r>
            <a:r>
              <a:rPr sz="1550" spc="3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базовым</a:t>
            </a:r>
            <a:r>
              <a:rPr sz="1550" spc="3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ценностям</a:t>
            </a:r>
            <a:r>
              <a:rPr sz="1550" spc="3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российского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народа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-</a:t>
            </a:r>
            <a:r>
              <a:rPr sz="1550" spc="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жизнь,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достоинство,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права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свободы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человека,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патриотизм,</a:t>
            </a:r>
            <a:r>
              <a:rPr sz="1550" spc="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гражданственность,</a:t>
            </a:r>
            <a:r>
              <a:rPr sz="1550" spc="9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высокие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нравственные</a:t>
            </a:r>
            <a:r>
              <a:rPr sz="1550" spc="4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идеалы,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крепкая</a:t>
            </a:r>
            <a:r>
              <a:rPr sz="1550" spc="4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семья,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созидательный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труд,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приоритет</a:t>
            </a:r>
            <a:r>
              <a:rPr sz="1550" spc="4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духовного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над</a:t>
            </a:r>
            <a:r>
              <a:rPr sz="1550" spc="459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материальным,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гуманизм,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милосердие,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справедливость,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коллективизм,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взаимопомощь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взаимоуважение,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историческая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память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преемственность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поколений,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единство</a:t>
            </a:r>
            <a:r>
              <a:rPr sz="155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народов</a:t>
            </a:r>
            <a:r>
              <a:rPr sz="1550" spc="30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России;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создание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условий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30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формирования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ценностного</a:t>
            </a:r>
            <a:r>
              <a:rPr sz="1550" spc="4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отношения</a:t>
            </a:r>
            <a:r>
              <a:rPr sz="1550" spc="4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окружающему</a:t>
            </a:r>
            <a:r>
              <a:rPr sz="1550" spc="4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миру,</a:t>
            </a:r>
            <a:r>
              <a:rPr sz="1550" spc="4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становления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опыта</a:t>
            </a:r>
            <a:r>
              <a:rPr sz="1550" spc="43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действий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поступков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550" spc="43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основе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осмысления</a:t>
            </a:r>
            <a:r>
              <a:rPr sz="1550" spc="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ценностей;</a:t>
            </a:r>
            <a:endParaRPr sz="1550">
              <a:latin typeface="Times New Roman"/>
              <a:cs typeface="Times New Roman"/>
            </a:endParaRPr>
          </a:p>
          <a:p>
            <a:pPr marL="296545" marR="6350" indent="-284480" algn="just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построение</a:t>
            </a:r>
            <a:r>
              <a:rPr sz="1550" spc="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(структурирование)</a:t>
            </a:r>
            <a:r>
              <a:rPr sz="1550" spc="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содержания</a:t>
            </a:r>
            <a:r>
              <a:rPr sz="1550" spc="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550" spc="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деятельности</a:t>
            </a:r>
            <a:r>
              <a:rPr sz="1550" spc="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550" spc="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основе</a:t>
            </a:r>
            <a:r>
              <a:rPr sz="1550" spc="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учета</a:t>
            </a:r>
            <a:r>
              <a:rPr sz="1550" spc="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возрастных</a:t>
            </a:r>
            <a:r>
              <a:rPr sz="1550" spc="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и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155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особенностей</a:t>
            </a:r>
            <a:r>
              <a:rPr sz="1550" spc="-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развития;</a:t>
            </a:r>
            <a:endParaRPr sz="1550">
              <a:latin typeface="Times New Roman"/>
              <a:cs typeface="Times New Roman"/>
            </a:endParaRPr>
          </a:p>
          <a:p>
            <a:pPr marL="296545" marR="5715" indent="-284480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создание</a:t>
            </a:r>
            <a:r>
              <a:rPr sz="1550" spc="25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условий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равного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доступа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образованию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26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всех</a:t>
            </a:r>
            <a:r>
              <a:rPr sz="155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дошкольного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возраста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учетом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разнообразия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потребностей</a:t>
            </a:r>
            <a:r>
              <a:rPr sz="1550" spc="-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-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индивидуальных</a:t>
            </a:r>
            <a:r>
              <a:rPr sz="1550" spc="-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возможностей;</a:t>
            </a:r>
            <a:endParaRPr sz="1550">
              <a:latin typeface="Times New Roman"/>
              <a:cs typeface="Times New Roman"/>
            </a:endParaRPr>
          </a:p>
          <a:p>
            <a:pPr marL="297815" indent="-285115" algn="just">
              <a:lnSpc>
                <a:spcPct val="100000"/>
              </a:lnSpc>
              <a:buFont typeface="Noto Sans Symbols2"/>
              <a:buChar char="⮚"/>
              <a:tabLst>
                <a:tab pos="29781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охрана</a:t>
            </a:r>
            <a:r>
              <a:rPr sz="1550" spc="4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укрепление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физического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психического</a:t>
            </a:r>
            <a:r>
              <a:rPr sz="155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здоровья</a:t>
            </a:r>
            <a:r>
              <a:rPr sz="1550" spc="45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детей,</a:t>
            </a:r>
            <a:r>
              <a:rPr sz="155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550" spc="4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том</a:t>
            </a:r>
            <a:r>
              <a:rPr sz="1550" spc="4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числе</a:t>
            </a:r>
            <a:r>
              <a:rPr sz="1550" spc="4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их</a:t>
            </a:r>
            <a:r>
              <a:rPr sz="1550" spc="484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эмоционального</a:t>
            </a:r>
            <a:endParaRPr sz="155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благополучия;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7755" y="4700142"/>
            <a:ext cx="481901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Noto Sans Symbols2"/>
              <a:buChar char="⮚"/>
              <a:tabLst>
                <a:tab pos="299085" algn="l"/>
                <a:tab pos="1547495" algn="l"/>
                <a:tab pos="2108200" algn="l"/>
                <a:tab pos="2470785" algn="l"/>
                <a:tab pos="2492375" algn="l"/>
                <a:tab pos="3737610" algn="l"/>
              </a:tabLst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обеспечение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физических,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личностных, интеллектуальных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художественно-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творческих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5172" y="4700142"/>
            <a:ext cx="121031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20">
              <a:lnSpc>
                <a:spcPct val="100000"/>
              </a:lnSpc>
              <a:spcBef>
                <a:spcPts val="95"/>
              </a:spcBef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нравственных способностей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62013" y="4700142"/>
            <a:ext cx="296164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5080" indent="-26034">
              <a:lnSpc>
                <a:spcPct val="100000"/>
              </a:lnSpc>
              <a:spcBef>
                <a:spcPts val="95"/>
              </a:spcBef>
              <a:tabLst>
                <a:tab pos="844550" algn="l"/>
                <a:tab pos="1000125" algn="l"/>
                <a:tab pos="1154430" algn="l"/>
                <a:tab pos="1521460" algn="l"/>
                <a:tab pos="1845945" algn="l"/>
              </a:tabLst>
            </a:pP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качеств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	</a:t>
            </a:r>
            <a:r>
              <a:rPr sz="1550" spc="-20" dirty="0">
                <a:solidFill>
                  <a:srgbClr val="00AF50"/>
                </a:solidFill>
                <a:latin typeface="Times New Roman"/>
                <a:cs typeface="Times New Roman"/>
              </a:rPr>
              <a:t>основ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патриотизма, ребенка,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	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его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	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инициативности,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7063" y="5915558"/>
            <a:ext cx="304800" cy="2179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87755" y="5172583"/>
            <a:ext cx="9336405" cy="1442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algn="just">
              <a:lnSpc>
                <a:spcPct val="100000"/>
              </a:lnSpc>
              <a:spcBef>
                <a:spcPts val="95"/>
              </a:spcBef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самостоятельности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ответственности;</a:t>
            </a:r>
            <a:endParaRPr sz="1550">
              <a:latin typeface="Times New Roman"/>
              <a:cs typeface="Times New Roman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обеспечение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психолого-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педагогической</a:t>
            </a:r>
            <a:r>
              <a:rPr sz="1550" spc="185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поддержки</a:t>
            </a:r>
            <a:r>
              <a:rPr sz="1550" spc="17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семьи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повышение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компетентности</a:t>
            </a:r>
            <a:r>
              <a:rPr sz="1550" spc="180" dirty="0">
                <a:solidFill>
                  <a:srgbClr val="00AF50"/>
                </a:solidFill>
                <a:latin typeface="Times New Roman"/>
                <a:cs typeface="Times New Roman"/>
              </a:rPr>
              <a:t> 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родителей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(законных</a:t>
            </a:r>
            <a:r>
              <a:rPr sz="155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вопросах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воспитания,</a:t>
            </a:r>
            <a:r>
              <a:rPr sz="155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обучения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14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развития,</a:t>
            </a:r>
            <a:r>
              <a:rPr sz="155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охраны</a:t>
            </a:r>
            <a:r>
              <a:rPr sz="1550" spc="15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14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укрепления</a:t>
            </a:r>
            <a:r>
              <a:rPr sz="1550" spc="13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здоровья 	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детей,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обеспечения</a:t>
            </a:r>
            <a:r>
              <a:rPr sz="155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их</a:t>
            </a:r>
            <a:r>
              <a:rPr sz="155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безопасности;</a:t>
            </a:r>
            <a:r>
              <a:rPr sz="1550" spc="440" dirty="0">
                <a:solidFill>
                  <a:srgbClr val="00AF50"/>
                </a:solidFill>
                <a:latin typeface="Times New Roman"/>
                <a:cs typeface="Times New Roman"/>
              </a:rPr>
              <a:t>  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достижение</a:t>
            </a:r>
            <a:r>
              <a:rPr sz="1550" spc="27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детьми</a:t>
            </a:r>
            <a:r>
              <a:rPr sz="1550" spc="26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на</a:t>
            </a:r>
            <a:r>
              <a:rPr sz="155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этапе</a:t>
            </a:r>
            <a:r>
              <a:rPr sz="1550" spc="27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завершения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</a:t>
            </a:r>
            <a:r>
              <a:rPr sz="1550" spc="28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уровня</a:t>
            </a:r>
            <a:r>
              <a:rPr sz="1550" spc="2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развития, 	необходимого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достаточного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для</a:t>
            </a:r>
            <a:r>
              <a:rPr sz="1550" spc="-2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успешного</a:t>
            </a:r>
            <a:r>
              <a:rPr sz="155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освоения</a:t>
            </a:r>
            <a:r>
              <a:rPr sz="1550" spc="-2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ими</a:t>
            </a:r>
            <a:r>
              <a:rPr sz="1550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образовательных </a:t>
            </a:r>
            <a:r>
              <a:rPr sz="1550" dirty="0">
                <a:solidFill>
                  <a:srgbClr val="00AF50"/>
                </a:solidFill>
                <a:latin typeface="Times New Roman"/>
                <a:cs typeface="Times New Roman"/>
              </a:rPr>
              <a:t>программ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начального</a:t>
            </a:r>
            <a:r>
              <a:rPr sz="1550" spc="-1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00AF50"/>
                </a:solidFill>
                <a:latin typeface="Times New Roman"/>
                <a:cs typeface="Times New Roman"/>
              </a:rPr>
              <a:t>общего 	образования.</a:t>
            </a:r>
            <a:endParaRPr sz="155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3663" y="239725"/>
            <a:ext cx="611441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/>
              <a:t>Программа</a:t>
            </a:r>
            <a:r>
              <a:rPr spc="-75" dirty="0"/>
              <a:t> </a:t>
            </a:r>
            <a:r>
              <a:rPr dirty="0"/>
              <a:t>построена</a:t>
            </a:r>
            <a:r>
              <a:rPr spc="-3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следующих</a:t>
            </a:r>
            <a:r>
              <a:rPr spc="-70" dirty="0"/>
              <a:t> </a:t>
            </a:r>
            <a:r>
              <a:rPr dirty="0"/>
              <a:t>принципах</a:t>
            </a:r>
            <a:r>
              <a:rPr spc="-45" dirty="0"/>
              <a:t> </a:t>
            </a:r>
            <a:r>
              <a:rPr spc="-25" dirty="0"/>
              <a:t>ДО,</a:t>
            </a:r>
          </a:p>
          <a:p>
            <a:pPr marL="1905" algn="ctr">
              <a:lnSpc>
                <a:spcPct val="100000"/>
              </a:lnSpc>
            </a:pPr>
            <a:r>
              <a:rPr spc="-10" dirty="0"/>
              <a:t>установленных</a:t>
            </a:r>
            <a:r>
              <a:rPr spc="-75" dirty="0"/>
              <a:t> </a:t>
            </a:r>
            <a:r>
              <a:rPr dirty="0"/>
              <a:t>ФГОС</a:t>
            </a:r>
            <a:r>
              <a:rPr spc="-45" dirty="0"/>
              <a:t> </a:t>
            </a:r>
            <a:r>
              <a:rPr spc="-25" dirty="0"/>
              <a:t>ДО: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5109" y="3986784"/>
            <a:ext cx="228600" cy="2651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3372" y="950798"/>
            <a:ext cx="9184005" cy="551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4480" algn="just">
              <a:lnSpc>
                <a:spcPct val="100000"/>
              </a:lnSpc>
              <a:spcBef>
                <a:spcPts val="100"/>
              </a:spcBef>
              <a:buFont typeface="Noto Sans Symbols2"/>
              <a:buChar char="⮚"/>
              <a:tabLst>
                <a:tab pos="297180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полноценное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проживание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ребенком</a:t>
            </a:r>
            <a:r>
              <a:rPr sz="1800" spc="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всех</a:t>
            </a:r>
            <a:r>
              <a:rPr sz="18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этапов</a:t>
            </a:r>
            <a:r>
              <a:rPr sz="18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детства</a:t>
            </a:r>
            <a:r>
              <a:rPr sz="1800" spc="2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(младенческого,</a:t>
            </a:r>
            <a:r>
              <a:rPr sz="1800" spc="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раннего</a:t>
            </a:r>
            <a:endParaRPr sz="1800">
              <a:latin typeface="Trebuchet MS"/>
              <a:cs typeface="Trebuchet MS"/>
            </a:endParaRPr>
          </a:p>
          <a:p>
            <a:pPr marL="29908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r>
              <a:rPr sz="1800" spc="-8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возрастов),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обогащение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(амплификация)</a:t>
            </a:r>
            <a:r>
              <a:rPr sz="1800" spc="-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детского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развития;</a:t>
            </a:r>
            <a:endParaRPr sz="1800">
              <a:latin typeface="Trebuchet MS"/>
              <a:cs typeface="Trebuchet MS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построение</a:t>
            </a:r>
            <a:r>
              <a:rPr sz="1800" spc="290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образовательной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деятельности</a:t>
            </a:r>
            <a:r>
              <a:rPr sz="1800" spc="300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на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основе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индивидуальных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особенностей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каждого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ребенка,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при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котором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сам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ребенок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становится</a:t>
            </a:r>
            <a:r>
              <a:rPr sz="1800" spc="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активным</a:t>
            </a:r>
            <a:r>
              <a:rPr sz="1800" spc="6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в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выборе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содержания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своего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образования,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становится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субъектом</a:t>
            </a:r>
            <a:r>
              <a:rPr sz="1800" spc="-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образования;</a:t>
            </a:r>
            <a:endParaRPr sz="1800">
              <a:latin typeface="Trebuchet MS"/>
              <a:cs typeface="Trebuchet MS"/>
            </a:endParaRPr>
          </a:p>
          <a:p>
            <a:pPr marL="297180" marR="5080" indent="-285115" algn="just">
              <a:lnSpc>
                <a:spcPct val="100000"/>
              </a:lnSpc>
              <a:buFont typeface="Noto Sans Symbols2"/>
              <a:buChar char="⮚"/>
              <a:tabLst>
                <a:tab pos="29908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содействие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сотрудничество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детей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родителей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(законных</a:t>
            </a:r>
            <a:r>
              <a:rPr sz="1800" spc="2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представителей),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совершеннолетних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членов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семьи,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принимающих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участие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воспитании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детей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младенческого,</a:t>
            </a:r>
            <a:r>
              <a:rPr sz="1800" spc="13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раннего</a:t>
            </a:r>
            <a:r>
              <a:rPr sz="1800" spc="14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3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r>
              <a:rPr sz="1800" spc="14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возрастов,</a:t>
            </a:r>
            <a:r>
              <a:rPr sz="1800" spc="13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а</a:t>
            </a:r>
            <a:r>
              <a:rPr sz="1800" spc="14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также</a:t>
            </a:r>
            <a:r>
              <a:rPr sz="1800" spc="14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педагогических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работников</a:t>
            </a:r>
            <a:r>
              <a:rPr sz="1800" spc="-7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(далее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вместе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-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взрослые);</a:t>
            </a:r>
            <a:endParaRPr sz="1800">
              <a:latin typeface="Trebuchet MS"/>
              <a:cs typeface="Trebuchet MS"/>
            </a:endParaRPr>
          </a:p>
          <a:p>
            <a:pPr marL="297180" indent="-284480" algn="just">
              <a:lnSpc>
                <a:spcPct val="100000"/>
              </a:lnSpc>
              <a:buFont typeface="Noto Sans Symbols2"/>
              <a:buChar char="⮚"/>
              <a:tabLst>
                <a:tab pos="297180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признание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ребенка</a:t>
            </a:r>
            <a:r>
              <a:rPr sz="1800" spc="290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полноценным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участником</a:t>
            </a:r>
            <a:r>
              <a:rPr sz="1800" spc="29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(субъектом)</a:t>
            </a:r>
            <a:r>
              <a:rPr sz="1800" spc="305" dirty="0">
                <a:solidFill>
                  <a:srgbClr val="00AF50"/>
                </a:solidFill>
                <a:latin typeface="Trebuchet MS"/>
                <a:cs typeface="Trebuchet MS"/>
              </a:rPr>
              <a:t> 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образовательных</a:t>
            </a:r>
            <a:endParaRPr sz="18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отношений;</a:t>
            </a:r>
            <a:endParaRPr sz="1800">
              <a:latin typeface="Trebuchet MS"/>
              <a:cs typeface="Trebuchet MS"/>
            </a:endParaRPr>
          </a:p>
          <a:p>
            <a:pPr marL="297180" marR="6985" indent="-285115">
              <a:lnSpc>
                <a:spcPct val="100000"/>
              </a:lnSpc>
              <a:buFont typeface="Noto Sans Symbols2"/>
              <a:buChar char="⮚"/>
              <a:tabLst>
                <a:tab pos="299085" algn="l"/>
                <a:tab pos="749490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поддержка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инициативы</a:t>
            </a:r>
            <a:r>
              <a:rPr sz="1800" spc="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детей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</a:t>
            </a:r>
            <a:r>
              <a:rPr sz="1800" spc="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различных</a:t>
            </a:r>
            <a:r>
              <a:rPr sz="1800" spc="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видах</a:t>
            </a:r>
            <a:r>
              <a:rPr sz="1800" spc="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деятельности;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сотрудничество 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ДОУ</a:t>
            </a:r>
            <a:r>
              <a:rPr sz="1800" spc="-3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 семьей;</a:t>
            </a:r>
            <a:endParaRPr sz="1800">
              <a:latin typeface="Trebuchet MS"/>
              <a:cs typeface="Trebuchet MS"/>
            </a:endParaRPr>
          </a:p>
          <a:p>
            <a:pPr marL="297180" indent="-284480">
              <a:lnSpc>
                <a:spcPct val="100000"/>
              </a:lnSpc>
              <a:buFont typeface="Noto Sans Symbols2"/>
              <a:buChar char="⮚"/>
              <a:tabLst>
                <a:tab pos="297180" algn="l"/>
                <a:tab pos="1746885" algn="l"/>
                <a:tab pos="2496820" algn="l"/>
                <a:tab pos="2745105" algn="l"/>
                <a:tab pos="4752340" algn="l"/>
                <a:tab pos="5777230" algn="l"/>
                <a:tab pos="7049770" algn="l"/>
                <a:tab pos="7906384" algn="l"/>
                <a:tab pos="9038590" algn="l"/>
              </a:tabLst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приобщение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детей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к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социокультурным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нормам,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традициям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семьи,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общества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endParaRPr sz="18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государства;</a:t>
            </a:r>
            <a:endParaRPr sz="180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Char char="⮚"/>
              <a:tabLst>
                <a:tab pos="299085" algn="l"/>
                <a:tab pos="367665" algn="l"/>
              </a:tabLst>
            </a:pPr>
            <a:r>
              <a:rPr sz="1800" dirty="0">
                <a:solidFill>
                  <a:srgbClr val="00AF50"/>
                </a:solidFill>
                <a:latin typeface="Noto Sans Symbols2"/>
                <a:cs typeface="Noto Sans Symbols2"/>
              </a:rPr>
              <a:t>	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формирование</a:t>
            </a:r>
            <a:r>
              <a:rPr sz="1800" spc="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познавательных</a:t>
            </a:r>
            <a:r>
              <a:rPr sz="1800" spc="10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интересов</a:t>
            </a:r>
            <a:r>
              <a:rPr sz="1800" spc="8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10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познавательных</a:t>
            </a:r>
            <a:r>
              <a:rPr sz="1800" spc="9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действий</a:t>
            </a:r>
            <a:r>
              <a:rPr sz="1800" spc="9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ребенка</a:t>
            </a:r>
            <a:r>
              <a:rPr sz="1800" spc="9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в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различных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видах</a:t>
            </a:r>
            <a:r>
              <a:rPr sz="1800" spc="-4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деятельности;</a:t>
            </a:r>
            <a:endParaRPr sz="18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buFont typeface="Noto Sans Symbols2"/>
              <a:buChar char="⮚"/>
              <a:tabLst>
                <a:tab pos="297815" algn="l"/>
                <a:tab pos="1699895" algn="l"/>
                <a:tab pos="3342640" algn="l"/>
                <a:tab pos="4955540" algn="l"/>
                <a:tab pos="6516370" algn="l"/>
                <a:tab pos="8227695" algn="l"/>
              </a:tabLst>
            </a:pP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возрастная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адекватность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дошкольного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образования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(соответствие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	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условий,</a:t>
            </a:r>
            <a:endParaRPr sz="18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требований,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методов</a:t>
            </a:r>
            <a:r>
              <a:rPr sz="1800" spc="-6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возрасту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и</a:t>
            </a:r>
            <a:r>
              <a:rPr sz="1800" spc="-5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особенностям</a:t>
            </a:r>
            <a:r>
              <a:rPr sz="1800" spc="-7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развития);</a:t>
            </a:r>
            <a:endParaRPr sz="18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5"/>
              </a:spcBef>
              <a:buFont typeface="Noto Sans Symbols2"/>
              <a:buChar char="⮚"/>
              <a:tabLst>
                <a:tab pos="297815" algn="l"/>
              </a:tabLst>
            </a:pP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учет</a:t>
            </a:r>
            <a:r>
              <a:rPr sz="1800" spc="-3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этнокультурной</a:t>
            </a:r>
            <a:r>
              <a:rPr sz="1800" spc="-30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ситуации</a:t>
            </a:r>
            <a:r>
              <a:rPr sz="1800" spc="-4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AF50"/>
                </a:solidFill>
                <a:latin typeface="Trebuchet MS"/>
                <a:cs typeface="Trebuchet MS"/>
              </a:rPr>
              <a:t>развития</a:t>
            </a:r>
            <a:r>
              <a:rPr sz="1800" spc="-55" dirty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Trebuchet MS"/>
                <a:cs typeface="Trebuchet MS"/>
              </a:rPr>
              <a:t>детей.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839</Words>
  <Application>Microsoft Office PowerPoint</Application>
  <PresentationFormat>Произвольный</PresentationFormat>
  <Paragraphs>204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Образовательная программа дошкольного образования МБДОУ- детский сад «Ак каен» разработана в соответствии</vt:lpstr>
      <vt:lpstr>Программа состоит их обязательной части и части, формируемой участниками образовательных отношений</vt:lpstr>
      <vt:lpstr>Нормативные документы</vt:lpstr>
      <vt:lpstr>Презентация PowerPoint</vt:lpstr>
      <vt:lpstr>Презентация PowerPoint</vt:lpstr>
      <vt:lpstr>Цель программы</vt:lpstr>
      <vt:lpstr>Задачи программы</vt:lpstr>
      <vt:lpstr>Программа построена на следующих принципах ДО, установленных ФГОС ДО:</vt:lpstr>
      <vt:lpstr>ОП ДО МБДОУ  - детский сад «Ак каен» ориентирована на детей:</vt:lpstr>
      <vt:lpstr>Презентация PowerPoint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Светофорик</dc:creator>
  <cp:lastModifiedBy>Ак каен</cp:lastModifiedBy>
  <cp:revision>5</cp:revision>
  <dcterms:created xsi:type="dcterms:W3CDTF">2025-02-02T18:42:50Z</dcterms:created>
  <dcterms:modified xsi:type="dcterms:W3CDTF">2025-02-06T09:32:42Z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2025-02-02T00:00:00Z</vt:filetime>
  </property>
  <property fmtid="{D5CDD505-2E9C-101B-9397-08002B2CF9AE}" pid="5" name="Producer">
    <vt:lpwstr>3-Heights(TM) PDF Security Shell 4.8.25.2 (http://www.pdf-tools.com)</vt:lpwstr>
  </property>
</Properties>
</file>